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8" r:id="rId2"/>
    <p:sldId id="270" r:id="rId3"/>
    <p:sldId id="275" r:id="rId4"/>
    <p:sldId id="276" r:id="rId5"/>
    <p:sldId id="277" r:id="rId6"/>
    <p:sldId id="278" r:id="rId7"/>
    <p:sldId id="274" r:id="rId8"/>
    <p:sldId id="279" r:id="rId9"/>
    <p:sldId id="259" r:id="rId10"/>
  </p:sldIdLst>
  <p:sldSz cx="12192000" cy="6858000"/>
  <p:notesSz cx="10018713" cy="688816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127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7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5674952" y="0"/>
            <a:ext cx="4341443" cy="345605"/>
          </a:xfrm>
          <a:prstGeom prst="rect">
            <a:avLst/>
          </a:prstGeom>
        </p:spPr>
        <p:txBody>
          <a:bodyPr vert="horz" lIns="96606" tIns="48303" rIns="96606" bIns="48303" rtlCol="0"/>
          <a:lstStyle>
            <a:lvl1pPr algn="r">
              <a:defRPr sz="1300"/>
            </a:lvl1pPr>
          </a:lstStyle>
          <a:p>
            <a:fld id="{0CBEFD76-7C2A-4935-8C38-56F61F4F8D2E}" type="datetimeFigureOut">
              <a:rPr lang="cs-CZ" smtClean="0"/>
              <a:t>08.11.2022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2941638" y="860425"/>
            <a:ext cx="4135437" cy="23256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06" tIns="48303" rIns="96606" bIns="48303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1001872" y="3314929"/>
            <a:ext cx="8014970" cy="2712214"/>
          </a:xfrm>
          <a:prstGeom prst="rect">
            <a:avLst/>
          </a:prstGeom>
        </p:spPr>
        <p:txBody>
          <a:bodyPr vert="horz" lIns="96606" tIns="48303" rIns="96606" bIns="48303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1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l">
              <a:defRPr sz="13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5674952" y="6542560"/>
            <a:ext cx="4341443" cy="345603"/>
          </a:xfrm>
          <a:prstGeom prst="rect">
            <a:avLst/>
          </a:prstGeom>
        </p:spPr>
        <p:txBody>
          <a:bodyPr vert="horz" lIns="96606" tIns="48303" rIns="96606" bIns="48303" rtlCol="0" anchor="b"/>
          <a:lstStyle>
            <a:lvl1pPr algn="r">
              <a:defRPr sz="1300"/>
            </a:lvl1pPr>
          </a:lstStyle>
          <a:p>
            <a:fld id="{42F0BD51-4C3B-4285-B690-33D827EDD7EA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9254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02201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36207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233021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365149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2484678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5817960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Dávali jsme připomínky (minulý týden) k nástroji ETL.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2F0BD51-4C3B-4285-B690-33D827EDD7EA}" type="slidenum">
              <a:rPr lang="cs-CZ" smtClean="0"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82377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EDF51B-D342-4289-82CC-128604CC1F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A92AB550-134A-4E37-8E30-EDC4EDE28FB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AC47E0B-2075-454E-8A93-6FFAC6BA1F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65120C3D-4A06-4D0B-AB57-8BBBF0E0AF84}" type="datetimeFigureOut">
              <a:rPr lang="cs-CZ" smtClean="0"/>
              <a:pPr/>
              <a:t>08.11.2022</a:t>
            </a:fld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34D7109-F06A-4D03-A88D-FD257F8AD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833DD79-A9AF-49C2-9859-3B3A78A660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EEE727C-E27F-4158-931F-2B5D89529EE7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7" name="Grafický objekt 6">
            <a:extLst>
              <a:ext uri="{FF2B5EF4-FFF2-40B4-BE49-F238E27FC236}">
                <a16:creationId xmlns:a16="http://schemas.microsoft.com/office/drawing/2014/main" id="{1BE92647-9B19-47C1-AC66-2A3B5435A1E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838200" y="529116"/>
            <a:ext cx="1808285" cy="821369"/>
          </a:xfrm>
          <a:prstGeom prst="rect">
            <a:avLst/>
          </a:prstGeom>
        </p:spPr>
      </p:pic>
      <p:sp>
        <p:nvSpPr>
          <p:cNvPr id="8" name="Obdélník 7">
            <a:extLst>
              <a:ext uri="{FF2B5EF4-FFF2-40B4-BE49-F238E27FC236}">
                <a16:creationId xmlns:a16="http://schemas.microsoft.com/office/drawing/2014/main" id="{64704293-3023-47BE-BA62-4E76687DA0BE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96161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380D4B5-57AE-439E-A207-2FAD2B9A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BE299FD2-8BF8-47A9-8C1F-C1F77F3F61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3012949E-5C91-4C45-9BE6-A3F89A1891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65D941B2-D0C0-478A-8E56-6A0B0A27E5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7C45231-B470-43E1-82E4-766F82860F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528966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1915EF97-7185-4608-A422-FB7794FAFB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918B553-187F-4EE7-9D2C-2CC5453E910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E463B997-8FA4-4429-9199-496CB8F2C6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0E00ABDB-BF76-4EB4-9DE3-1A8BF1B6D8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C1DD04C-E2D7-4360-B229-FBE4964BFC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70590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F384D4-6C23-48F8-87EA-6B2C8A0605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365125"/>
            <a:ext cx="9425298" cy="1325563"/>
          </a:xfrm>
        </p:spPr>
        <p:txBody>
          <a:bodyPr/>
          <a:lstStyle>
            <a:lvl1pPr>
              <a:defRPr cap="small" baseline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2F2F447-7429-4253-847F-66ECD0B1202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cs-CZ" dirty="0"/>
              <a:t>Upravte styly předlohy textu.</a:t>
            </a:r>
          </a:p>
          <a:p>
            <a:pPr lvl="1"/>
            <a:r>
              <a:rPr lang="cs-CZ" dirty="0"/>
              <a:t>Druhá úroveň</a:t>
            </a:r>
          </a:p>
          <a:p>
            <a:pPr lvl="2"/>
            <a:r>
              <a:rPr lang="cs-CZ" dirty="0"/>
              <a:t>Třetí úroveň</a:t>
            </a:r>
          </a:p>
          <a:p>
            <a:pPr lvl="3"/>
            <a:r>
              <a:rPr lang="cs-CZ" dirty="0"/>
              <a:t>Čtvrtá úroveň</a:t>
            </a:r>
          </a:p>
          <a:p>
            <a:pPr lvl="4"/>
            <a:r>
              <a:rPr lang="cs-CZ" dirty="0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DEA8A645-DF94-4B24-84F9-376CA350A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/>
              <a:t>12. 1. 2022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96C7E6D-4642-4F68-89C7-DC6BB4324B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06FF40FC-0211-40A2-834E-3BF50AAEA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4ABAE3-56FF-436C-81D5-2781A4687AB2}" type="slidenum">
              <a:rPr lang="cs-CZ" smtClean="0"/>
              <a:pPr/>
              <a:t>‹#›</a:t>
            </a:fld>
            <a:endParaRPr lang="cs-CZ" dirty="0"/>
          </a:p>
        </p:txBody>
      </p:sp>
      <p:pic>
        <p:nvPicPr>
          <p:cNvPr id="8" name="Obrázek 7">
            <a:extLst>
              <a:ext uri="{FF2B5EF4-FFF2-40B4-BE49-F238E27FC236}">
                <a16:creationId xmlns:a16="http://schemas.microsoft.com/office/drawing/2014/main" id="{DE2B4006-6C57-4B75-A227-F9674B317AF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601313" y="365125"/>
            <a:ext cx="923860" cy="1025496"/>
          </a:xfrm>
          <a:prstGeom prst="rect">
            <a:avLst/>
          </a:prstGeom>
        </p:spPr>
      </p:pic>
      <p:sp>
        <p:nvSpPr>
          <p:cNvPr id="9" name="Obdélník 8">
            <a:extLst>
              <a:ext uri="{FF2B5EF4-FFF2-40B4-BE49-F238E27FC236}">
                <a16:creationId xmlns:a16="http://schemas.microsoft.com/office/drawing/2014/main" id="{CC95369E-32CA-42BF-A6A9-975A06D9BE5C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69802217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ávě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4FD6390-1764-46F0-93A9-F97CCD4834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Kliknutím lze upravit styl.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BFEEF3B-E65D-488E-A14B-F0F91D282F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cs-CZ" dirty="0"/>
              <a:t>12. 1. 2022</a:t>
            </a:r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D32F30D-B9A3-421A-AD39-7DC05DAB0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6A67469-136A-4E11-BBFD-074A3995E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04ABAE3-56FF-436C-81D5-2781A4687AB2}" type="slidenum">
              <a:rPr lang="cs-CZ" smtClean="0"/>
              <a:pPr/>
              <a:t>‹#›</a:t>
            </a:fld>
            <a:endParaRPr lang="cs-CZ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3492918F-F2AC-4486-96D0-1FFF4B35C456}"/>
              </a:ext>
            </a:extLst>
          </p:cNvPr>
          <p:cNvSpPr/>
          <p:nvPr userDrawn="1"/>
        </p:nvSpPr>
        <p:spPr>
          <a:xfrm>
            <a:off x="0" y="6721475"/>
            <a:ext cx="12192000" cy="136525"/>
          </a:xfrm>
          <a:prstGeom prst="rect">
            <a:avLst/>
          </a:prstGeom>
          <a:solidFill>
            <a:srgbClr val="312783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dirty="0"/>
          </a:p>
        </p:txBody>
      </p:sp>
      <p:pic>
        <p:nvPicPr>
          <p:cNvPr id="9" name="Grafický objekt 8">
            <a:extLst>
              <a:ext uri="{FF2B5EF4-FFF2-40B4-BE49-F238E27FC236}">
                <a16:creationId xmlns:a16="http://schemas.microsoft.com/office/drawing/2014/main" id="{2A137061-5A75-4E8C-BE6D-98BB0675C01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39165" y="5048728"/>
            <a:ext cx="1808285" cy="821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6436801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DB7CFC8-3561-49B6-AC61-4C117DCD99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9D531C90-2084-48F2-95EC-7022D5D32FA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EF2EB37-460B-45DB-AFFB-E8092E3F88E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97EDB0E0-7325-4273-BD0C-FC188DB3ED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9D0CBA1-01AF-4396-BD95-C32CE09B97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478FFEE-B44D-47DA-A9CF-559F5D8C52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048111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84A7F49-8836-4674-AF61-0963C70FEB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B65D4ABE-BBC7-4871-BA75-A9A02529C2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8785536-B557-40AB-A0A8-5B34184E79B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CD4D22CA-09E8-4779-A2F6-8B599FBA75E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73480AFF-8B10-48BF-9F34-64949D8DB5D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887F2D05-025B-482D-AD8D-88803D07AE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F616138E-7332-4418-B8A2-D4D59B100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08B99DD0-11C7-4317-A6CD-130080DE5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693546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693268-82EA-412A-974B-7CD04C1F5C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7AC9B631-2EB8-4DAB-B4EA-1ABF6D6830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BA718FA0-9851-4586-A89A-C89328518D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7F6327C0-7258-4D58-B229-4CC39CEBDF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330265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56AF43A1-4C2A-4268-9391-1B772D374B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0D412016-4F82-47F6-A3D4-60E6AC30B9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DE62B538-5A5C-4F87-A21D-75F62E9639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847162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02F201-3C6B-44A2-8A39-4AEC9BFDAE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9D8EF82-554B-4591-A002-46B6F4FB72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C888B098-317A-4A06-B0F1-DD43C79A720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4D35E8E4-4205-413F-9DF6-939D2CCC6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C60EB586-D56D-4CAC-9AF7-ADEE34CEC3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5447AA7-0BB0-4504-B0C7-D8D6E7A01C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80366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1AEDA98-3911-4527-A510-1B735B88A0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A5CE3B63-2462-4F45-A518-2441E8EFED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 dirty="0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872B1B0-2D7F-47FB-AD67-41AF63A551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C5C7258A-4891-45FA-8DBC-13FD57C75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F718776-5DE4-4D6D-89E3-4ADF52180F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8DDDE1D7-49E0-4ADA-BF03-8026C9D3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575702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2935FE0-853B-4DCF-BBF1-D3A9816391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AB08FDD0-3211-4B90-8ABC-0ED5D50243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044D47BC-12F7-4A7C-9A19-2CBA9E433B0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cs-CZ"/>
              <a:t>3. 1. 2022</a:t>
            </a:r>
            <a:endParaRPr lang="cs-CZ" dirty="0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B670127-E519-4439-9214-B4EA32BDFBB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 dirty="0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EA517DE0-46C2-4EE9-A33F-8408F6FA99F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4ABAE3-56FF-436C-81D5-2781A4687AB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948689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mailto:lukas.sveda@kr-karlovarsky.cz" TargetMode="Externa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A14630B-80DE-47B1-BE44-9ABDE9DA5E2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15992" y="2582945"/>
            <a:ext cx="10791647" cy="1699722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cs-CZ" sz="44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Pracovní skupina ÚAP </a:t>
            </a:r>
            <a:br>
              <a:rPr lang="cs-CZ" sz="44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cs-CZ" sz="44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F9D06E21-22DA-46B6-9C4D-2DAA40B63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5992" y="4901735"/>
            <a:ext cx="3571336" cy="477779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Datum 8. 11. 2022</a:t>
            </a:r>
          </a:p>
        </p:txBody>
      </p:sp>
      <p:sp>
        <p:nvSpPr>
          <p:cNvPr id="4" name="Podnadpis 2">
            <a:extLst>
              <a:ext uri="{FF2B5EF4-FFF2-40B4-BE49-F238E27FC236}">
                <a16:creationId xmlns:a16="http://schemas.microsoft.com/office/drawing/2014/main" id="{81B882D1-A07D-4DF2-AD65-E4E8306857C7}"/>
              </a:ext>
            </a:extLst>
          </p:cNvPr>
          <p:cNvSpPr txBox="1">
            <a:spLocks/>
          </p:cNvSpPr>
          <p:nvPr/>
        </p:nvSpPr>
        <p:spPr>
          <a:xfrm>
            <a:off x="7047781" y="5589918"/>
            <a:ext cx="4459858" cy="64278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Lukáš Švéda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odbor regionálního rozvoje, KÚKK</a:t>
            </a:r>
          </a:p>
        </p:txBody>
      </p:sp>
      <p:sp>
        <p:nvSpPr>
          <p:cNvPr id="5" name="Nadpis 1">
            <a:extLst>
              <a:ext uri="{FF2B5EF4-FFF2-40B4-BE49-F238E27FC236}">
                <a16:creationId xmlns:a16="http://schemas.microsoft.com/office/drawing/2014/main" id="{26701400-D0C1-428F-9F06-75BD502F02E0}"/>
              </a:ext>
            </a:extLst>
          </p:cNvPr>
          <p:cNvSpPr txBox="1">
            <a:spLocks/>
          </p:cNvSpPr>
          <p:nvPr/>
        </p:nvSpPr>
        <p:spPr>
          <a:xfrm>
            <a:off x="715992" y="4329763"/>
            <a:ext cx="10791647" cy="47777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endParaRPr lang="cs-CZ" sz="2000" b="1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415694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Novinky v legislativě I.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Zákon č. 195/2022 Sb.</a:t>
            </a:r>
          </a:p>
          <a:p>
            <a:r>
              <a:rPr lang="cs-CZ" dirty="0"/>
              <a:t>účinný od 1. 7. 2022</a:t>
            </a:r>
          </a:p>
          <a:p>
            <a:r>
              <a:rPr lang="cs-CZ" dirty="0"/>
              <a:t>nový stavební zákon (č. 283/2021 Sb.) bude účinný k 1. 7. 2023, ale </a:t>
            </a:r>
            <a:r>
              <a:rPr lang="cs-CZ" b="1" u="sng" dirty="0"/>
              <a:t>pouze pro vyhrazené stavby</a:t>
            </a:r>
            <a:endParaRPr lang="cs-CZ" dirty="0"/>
          </a:p>
          <a:p>
            <a:r>
              <a:rPr lang="cs-CZ" dirty="0"/>
              <a:t>všechny ostatní procesy budou probíhat podle dosavadního zákona č. 183/2006 Sb. (včetně územního plánování)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2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02387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Novinky v legislativě II.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Věcná novela stavebního zákona č. 283/2021 Sb.</a:t>
            </a:r>
          </a:p>
          <a:p>
            <a:r>
              <a:rPr lang="cs-CZ" dirty="0"/>
              <a:t>v současné době projednávána </a:t>
            </a:r>
          </a:p>
          <a:p>
            <a:r>
              <a:rPr lang="cs-CZ" dirty="0"/>
              <a:t>bylo předloženo na jednání vlády</a:t>
            </a:r>
          </a:p>
          <a:p>
            <a:r>
              <a:rPr lang="cs-CZ" dirty="0"/>
              <a:t>avizované změny na úseku územního plánování zůstávají stejné (např. obnovení PÚR, úprava úkolů územního plánování, vypuštění nesystémových lhůt v procesu pořizování, jednotný standard, úprava přechodných ustanovení atd.)</a:t>
            </a:r>
          </a:p>
          <a:p>
            <a:r>
              <a:rPr lang="cs-CZ" dirty="0"/>
              <a:t>pro ÚAP: pořizovatel (ORP) bude úplnou aktualizaci vkládat </a:t>
            </a:r>
            <a:r>
              <a:rPr lang="cs-CZ" b="1" u="sng" dirty="0"/>
              <a:t>přímo</a:t>
            </a:r>
            <a:r>
              <a:rPr lang="cs-CZ" dirty="0"/>
              <a:t> do NGÚP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3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4347688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Novinky v legislativě III.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Novela vyhlášky č. 500/2006</a:t>
            </a:r>
          </a:p>
          <a:p>
            <a:r>
              <a:rPr lang="cs-CZ" dirty="0"/>
              <a:t>materiál upraven na základě výsledku MPŘ a připraven k předložení pracovní komisi Legislativní rady vlády</a:t>
            </a:r>
          </a:p>
          <a:p>
            <a:r>
              <a:rPr lang="cs-CZ" dirty="0"/>
              <a:t>předkládáno se 3 nesouhlasy: Praha + ČKA odmítají jako celek, Zlínský kraj nesouhlasí s povinností předávání rastrů</a:t>
            </a:r>
          </a:p>
          <a:p>
            <a:r>
              <a:rPr lang="cs-CZ" dirty="0"/>
              <a:t>nabytí účinnosti </a:t>
            </a:r>
            <a:r>
              <a:rPr lang="cs-CZ" b="1" dirty="0"/>
              <a:t>1. 1. 2023</a:t>
            </a:r>
            <a:endParaRPr lang="cs-CZ" dirty="0"/>
          </a:p>
          <a:p>
            <a:endParaRPr lang="cs-CZ" dirty="0"/>
          </a:p>
          <a:p>
            <a:r>
              <a:rPr lang="cs-CZ" dirty="0"/>
              <a:t>vybrané úpravy dle MPŘ: ÚAP jsou podkladem pro vyhodnocení vlivů ÚRP, ZÚR a ÚP na udržitelný rozvoj území (URÚ) 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4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212676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Novinky v legislativě IV.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Novela vyhlášky č. 501/2006</a:t>
            </a:r>
          </a:p>
          <a:p>
            <a:r>
              <a:rPr lang="cs-CZ" dirty="0"/>
              <a:t>novelizace nutná v návaznosti na úpravu členění ploch s RZV – zejména doplnění ploch „všeobecných“</a:t>
            </a:r>
          </a:p>
          <a:p>
            <a:r>
              <a:rPr lang="cs-CZ" dirty="0"/>
              <a:t>plochy s RZV v kategorii „jiné“ bude možné vymezovat pouze ve zvlášť odůvodněných případech</a:t>
            </a:r>
          </a:p>
          <a:p>
            <a:r>
              <a:rPr lang="cs-CZ" dirty="0"/>
              <a:t>přechodná ustanovení budou novelizována tak, aby bylo sjednoceno se zavedením jednotného standardu novelizací vyhlášky č. 500/2006 Sb.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5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53992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Novinky v legislativě V.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Přechodná ustanovení</a:t>
            </a:r>
          </a:p>
          <a:p>
            <a:r>
              <a:rPr lang="cs-CZ" dirty="0"/>
              <a:t>dokončení dle dosavadních předpisů:</a:t>
            </a:r>
          </a:p>
          <a:p>
            <a:pPr lvl="1"/>
            <a:r>
              <a:rPr lang="cs-CZ" dirty="0"/>
              <a:t>všechny ÚPD, u kterých bude k 31. 12. 2022 doručeno oznámení o konání VP</a:t>
            </a:r>
          </a:p>
          <a:p>
            <a:pPr lvl="1"/>
            <a:r>
              <a:rPr lang="cs-CZ" dirty="0"/>
              <a:t>všechny změny ÚPD, u nichž došlo ke schválení zadání (obsahu změny / aktualizace nebo zprávy o uplatňování obsahující pokyny pro zpracování návrhu změny / aktualizace)</a:t>
            </a:r>
          </a:p>
          <a:p>
            <a:pPr marL="228600" lvl="1"/>
            <a:r>
              <a:rPr lang="cs-CZ" sz="2800" b="1" dirty="0"/>
              <a:t>při první změně / aktualizaci bude povinnost </a:t>
            </a:r>
            <a:r>
              <a:rPr lang="cs-CZ" sz="2800" dirty="0"/>
              <a:t>uvést ÚPD do souladu s požadavky vyhlášek č. 500/2006 Sb.</a:t>
            </a:r>
          </a:p>
          <a:p>
            <a:pPr marL="228600" lvl="1"/>
            <a:r>
              <a:rPr lang="cs-CZ" sz="2800" dirty="0"/>
              <a:t>MMR připravuje školení </a:t>
            </a:r>
            <a:r>
              <a:rPr lang="cs-CZ" sz="2800" b="1" dirty="0"/>
              <a:t>2. 12. v Praze</a:t>
            </a:r>
            <a:r>
              <a:rPr lang="cs-CZ" sz="2800" dirty="0"/>
              <a:t> (dopoledne, odpoledne)</a:t>
            </a:r>
          </a:p>
          <a:p>
            <a:pPr lvl="1"/>
            <a:endParaRPr lang="cs-CZ" dirty="0"/>
          </a:p>
          <a:p>
            <a:pPr marL="457200" lvl="1" indent="0">
              <a:buNone/>
            </a:pPr>
            <a:endParaRPr lang="cs-CZ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0249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Digitalizace a standardizace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NGÚP</a:t>
            </a:r>
          </a:p>
          <a:p>
            <a:r>
              <a:rPr lang="cs-CZ" dirty="0"/>
              <a:t>v nejbližší době bude zahájen soutěžní dialog</a:t>
            </a:r>
          </a:p>
          <a:p>
            <a:r>
              <a:rPr lang="cs-CZ" dirty="0"/>
              <a:t>ostrý provoz systému se předpokládá stále k 1. 7. 2024</a:t>
            </a:r>
          </a:p>
          <a:p>
            <a:r>
              <a:rPr lang="cs-CZ" dirty="0"/>
              <a:t>ze strany MMR OÚP probíhá úprava podkladů pro realizaci VZ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7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18523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9829799" cy="1325563"/>
          </a:xfrm>
        </p:spPr>
        <p:txBody>
          <a:bodyPr/>
          <a:lstStyle/>
          <a:p>
            <a:r>
              <a:rPr lang="cs-CZ" b="1" dirty="0"/>
              <a:t>PS ÚAP – </a:t>
            </a:r>
            <a:r>
              <a:rPr lang="cs-CZ" sz="4000" b="1" dirty="0"/>
              <a:t>Digitalizace a standardizace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794510"/>
            <a:ext cx="10854690" cy="4382453"/>
          </a:xfrm>
        </p:spPr>
        <p:txBody>
          <a:bodyPr/>
          <a:lstStyle/>
          <a:p>
            <a:pPr marL="0" indent="0">
              <a:buNone/>
            </a:pPr>
            <a:r>
              <a:rPr lang="cs-CZ" dirty="0">
                <a:solidFill>
                  <a:srgbClr val="00B0F0"/>
                </a:solidFill>
              </a:rPr>
              <a:t>ETL</a:t>
            </a:r>
          </a:p>
          <a:p>
            <a:r>
              <a:rPr lang="cs-CZ" dirty="0"/>
              <a:t>požadavky na úpravu dle výsledné podoby standardu ve vyhlášce</a:t>
            </a:r>
          </a:p>
          <a:p>
            <a:r>
              <a:rPr lang="cs-CZ" dirty="0"/>
              <a:t>MMR čerpá poznatky z dosavadních zkušeností implementace tohoto nástroje</a:t>
            </a:r>
          </a:p>
          <a:p>
            <a:r>
              <a:rPr lang="cs-CZ" dirty="0"/>
              <a:t>zadání veřejné zakázky na úpravu ETL nástroje + metodiky se očekává do konce 2022, výstup v 1. čtvrtletí 2023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8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44237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0A851E-E99B-4750-BBF6-19A8C99639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454215"/>
            <a:ext cx="10515600" cy="827237"/>
          </a:xfrm>
        </p:spPr>
        <p:txBody>
          <a:bodyPr>
            <a:normAutofit/>
          </a:bodyPr>
          <a:lstStyle/>
          <a:p>
            <a:pPr algn="ctr"/>
            <a:r>
              <a:rPr lang="cs-CZ" sz="36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Děkuji za pozornost.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46AA450-4FD9-4687-8C2B-3B4210CA4B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dirty="0"/>
              <a:t>8. 11. 2022</a:t>
            </a:r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C3C9E3BC-7C89-42EB-ADDB-98346F69ED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4ABAE3-56FF-436C-81D5-2781A4687AB2}" type="slidenum">
              <a:rPr lang="cs-CZ" smtClean="0"/>
              <a:pPr/>
              <a:t>9</a:t>
            </a:fld>
            <a:endParaRPr lang="cs-CZ" dirty="0"/>
          </a:p>
        </p:txBody>
      </p:sp>
      <p:sp>
        <p:nvSpPr>
          <p:cNvPr id="6" name="Podnadpis 2">
            <a:extLst>
              <a:ext uri="{FF2B5EF4-FFF2-40B4-BE49-F238E27FC236}">
                <a16:creationId xmlns:a16="http://schemas.microsoft.com/office/drawing/2014/main" id="{266672C3-5C9C-4D0E-8DE0-717366E62832}"/>
              </a:ext>
            </a:extLst>
          </p:cNvPr>
          <p:cNvSpPr txBox="1">
            <a:spLocks/>
          </p:cNvSpPr>
          <p:nvPr/>
        </p:nvSpPr>
        <p:spPr>
          <a:xfrm>
            <a:off x="838200" y="4575023"/>
            <a:ext cx="6269610" cy="139445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2000" b="1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Ing. Lukáš Švéda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oddělení územního plánování, odbor regionálního rozvoje, KÚKK</a:t>
            </a: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lukas.sveda@kr-karlovarsky.cz</a:t>
            </a:r>
            <a:endParaRPr lang="cs-CZ" sz="1600" dirty="0">
              <a:solidFill>
                <a:srgbClr val="31278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  <a:spcAft>
                <a:spcPts val="600"/>
              </a:spcAft>
            </a:pPr>
            <a:r>
              <a:rPr lang="cs-CZ" sz="1600" dirty="0">
                <a:solidFill>
                  <a:srgbClr val="31278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354 222 309, 736 650 143</a:t>
            </a:r>
          </a:p>
        </p:txBody>
      </p:sp>
    </p:spTree>
    <p:extLst>
      <p:ext uri="{BB962C8B-B14F-4D97-AF65-F5344CB8AC3E}">
        <p14:creationId xmlns:p14="http://schemas.microsoft.com/office/powerpoint/2010/main" val="3404875804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1427</TotalTime>
  <Words>636</Words>
  <Application>Microsoft Office PowerPoint</Application>
  <PresentationFormat>Širokoúhlá obrazovka</PresentationFormat>
  <Paragraphs>79</Paragraphs>
  <Slides>9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Pracovní skupina ÚAP  </vt:lpstr>
      <vt:lpstr>PS ÚAP – Novinky v legislativě I.</vt:lpstr>
      <vt:lpstr>PS ÚAP – Novinky v legislativě II.</vt:lpstr>
      <vt:lpstr>PS ÚAP – Novinky v legislativě III.</vt:lpstr>
      <vt:lpstr>PS ÚAP – Novinky v legislativě IV.</vt:lpstr>
      <vt:lpstr>PS ÚAP – Novinky v legislativě V.</vt:lpstr>
      <vt:lpstr>PS ÚAP – Digitalizace a standardizace</vt:lpstr>
      <vt:lpstr>PS ÚAP – Digitalizace a standardizace</vt:lpstr>
      <vt:lpstr>Děkuji za pozornost.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Kaválková Jana</dc:creator>
  <cp:lastModifiedBy>Švéda Lukáš</cp:lastModifiedBy>
  <cp:revision>206</cp:revision>
  <cp:lastPrinted>2022-01-03T17:22:29Z</cp:lastPrinted>
  <dcterms:created xsi:type="dcterms:W3CDTF">2021-12-29T15:49:03Z</dcterms:created>
  <dcterms:modified xsi:type="dcterms:W3CDTF">2022-11-08T06:59:13Z</dcterms:modified>
</cp:coreProperties>
</file>