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3" r:id="rId4"/>
    <p:sldId id="264" r:id="rId5"/>
    <p:sldId id="265" r:id="rId6"/>
    <p:sldId id="259" r:id="rId7"/>
  </p:sldIdLst>
  <p:sldSz cx="12192000" cy="6858000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CBEFD76-7C2A-4935-8C38-56F61F4F8D2E}" type="datetimeFigureOut">
              <a:rPr lang="cs-CZ" smtClean="0"/>
              <a:t>08.11.2022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54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2F0BD51-4C3B-4285-B690-33D827EDD7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92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Žadatelé mohou být obce do 3 </a:t>
            </a:r>
            <a:r>
              <a:rPr lang="cs-CZ" smtClean="0"/>
              <a:t>000</a:t>
            </a:r>
            <a:r>
              <a:rPr lang="cs-CZ" baseline="0" smtClean="0"/>
              <a:t> obyvatel.</a:t>
            </a:r>
            <a:endParaRPr lang="cs-CZ" smtClean="0"/>
          </a:p>
          <a:p>
            <a:r>
              <a:rPr lang="cs-CZ" dirty="0" smtClean="0"/>
              <a:t>Společné </a:t>
            </a:r>
            <a:r>
              <a:rPr lang="cs-CZ" dirty="0" smtClean="0"/>
              <a:t>j., veřejné projednání, úpravy.</a:t>
            </a:r>
          </a:p>
          <a:p>
            <a:r>
              <a:rPr lang="cs-CZ" dirty="0" smtClean="0"/>
              <a:t>Program na 2 roky.</a:t>
            </a:r>
          </a:p>
          <a:p>
            <a:r>
              <a:rPr lang="cs-CZ" dirty="0" smtClean="0"/>
              <a:t>Změna musí být účinná do 2 let.</a:t>
            </a:r>
          </a:p>
          <a:p>
            <a:r>
              <a:rPr lang="cs-CZ" dirty="0" smtClean="0"/>
              <a:t>Prosím kontaktujte,</a:t>
            </a:r>
            <a:r>
              <a:rPr lang="cs-CZ" baseline="0" dirty="0" smtClean="0"/>
              <a:t> poraďte obcím ve svém území. Ta, která se nachází ve vhodné etapě. (Zpráva o </a:t>
            </a:r>
            <a:r>
              <a:rPr lang="cs-CZ" baseline="0" dirty="0" err="1" smtClean="0"/>
              <a:t>uplat</a:t>
            </a:r>
            <a:r>
              <a:rPr lang="cs-CZ" baseline="0" dirty="0" smtClean="0"/>
              <a:t>., zadání či obsah změny při zkrácením postupu)</a:t>
            </a:r>
          </a:p>
          <a:p>
            <a:r>
              <a:rPr lang="cs-CZ" baseline="0" dirty="0" smtClean="0"/>
              <a:t>Při podání musí mít obec k dispozici podepsanou smlouvu.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0BD51-4C3B-4285-B690-33D827EDD7EA}" type="slidenum">
              <a:rPr kumimoji="0" lang="cs-C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962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Maximální částka je 250 tisíc,</a:t>
            </a:r>
            <a:r>
              <a:rPr lang="cs-CZ" baseline="0" dirty="0" smtClean="0"/>
              <a:t> mohou být věcné změny (mimo uvedení do standardu), ale nejsou uznatelným nákladem.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406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Předfinancovat,</a:t>
            </a:r>
            <a:r>
              <a:rPr lang="cs-CZ" baseline="0" dirty="0" smtClean="0"/>
              <a:t> udělat výběrové řízení pro skupinu obcí, zaplatit, nést zodpovědnost jako žadatel. Je to velký závazek!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Politická reprezentace většiny krajů nesouhlasí s tímto nastavením tohoto programu.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Proběhnou další jednání – jak jinak nastavit tento program.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91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DF51B-D342-4289-82CC-128604CC1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2AB550-134A-4E37-8E30-EDC4EDE28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C47E0B-2075-454E-8A93-6FFAC6BA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5120C3D-4A06-4D0B-AB57-8BBBF0E0AF84}" type="datetimeFigureOut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4D7109-F06A-4D03-A88D-FD257F8A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3DD79-A9AF-49C2-9859-3B3A78A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EE727C-E27F-4158-931F-2B5D89529EE7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BE92647-9B19-47C1-AC66-2A3B5435A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29116"/>
            <a:ext cx="1808285" cy="82136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64704293-3023-47BE-BA62-4E76687DA0BE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1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0D4B5-57AE-439E-A207-2FAD2B9A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299FD2-8BF8-47A9-8C1F-C1F77F3F6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12949E-5C91-4C45-9BE6-A3F89A18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D941B2-D0C0-478A-8E56-6A0B0A27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C45231-B470-43E1-82E4-766F8286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89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15EF97-7185-4608-A422-FB7794FAF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18B553-187F-4EE7-9D2C-2CC5453E9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3B997-8FA4-4429-9199-496CB8F2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ABDB-BF76-4EB4-9DE3-1A8BF1B6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1DD04C-E2D7-4360-B229-FBE4964B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0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384D4-6C23-48F8-87EA-6B2C8A06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425298" cy="1325563"/>
          </a:xfrm>
        </p:spPr>
        <p:txBody>
          <a:bodyPr/>
          <a:lstStyle>
            <a:lvl1pPr>
              <a:defRPr cap="small" baseline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F2F447-7429-4253-847F-66ECD0B12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A8A645-DF94-4B24-84F9-376CA350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12. 1. 2022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6C7E6D-4642-4F68-89C7-DC6BB432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F40FC-0211-40A2-834E-3BF50AAE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4ABAE3-56FF-436C-81D5-2781A4687AB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E2B4006-6C57-4B75-A227-F9674B317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1313" y="365125"/>
            <a:ext cx="923860" cy="1025496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CC95369E-32CA-42BF-A6A9-975A06D9BE5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802217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D6390-1764-46F0-93A9-F97CCD48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FEEF3B-E65D-488E-A14B-F0F91D28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12. 1. 2022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32F30D-B9A3-421A-AD39-7DC05DAB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67469-136A-4E11-BBFD-074A3995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4ABAE3-56FF-436C-81D5-2781A4687AB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492918F-F2AC-4486-96D0-1FFF4B35C456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2A137061-5A75-4E8C-BE6D-98BB0675C0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9165" y="5048728"/>
            <a:ext cx="1808285" cy="82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680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7CFC8-3561-49B6-AC61-4C117DCD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531C90-2084-48F2-95EC-7022D5D32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F2EB37-460B-45DB-AFFB-E8092E3F8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EDB0E0-7325-4273-BD0C-FC188DB3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D0CBA1-01AF-4396-BD95-C32CE09B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78FFEE-B44D-47DA-A9CF-559F5D8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8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A7F49-8836-4674-AF61-0963C70F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65D4ABE-BBC7-4871-BA75-A9A02529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785536-B557-40AB-A0A8-5B34184E7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4D22CA-09E8-4779-A2F6-8B599FBA7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3480AFF-8B10-48BF-9F34-64949D8DB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7F2D05-025B-482D-AD8D-88803D07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16138E-7332-4418-B8A2-D4D59B10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B99DD0-11C7-4317-A6CD-130080DE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35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93268-82EA-412A-974B-7CD04C1F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C9B631-2EB8-4DAB-B4EA-1ABF6D68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718FA0-9851-4586-A89A-C8932851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6327C0-7258-4D58-B229-4CC39CEBD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2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AF43A1-4C2A-4268-9391-1B772D37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412016-4F82-47F6-A3D4-60E6AC30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62B538-5A5C-4F87-A21D-75F62E96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1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2F201-3C6B-44A2-8A39-4AEC9BFDA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8EF82-554B-4591-A002-46B6F4FB7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88B098-317A-4A06-B0F1-DD43C79A7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35E8E4-4205-413F-9DF6-939D2CCC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0EB586-D56D-4CAC-9AF7-ADEE34CE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447AA7-0BB0-4504-B0C7-D8D6E7A0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3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EDA98-3911-4527-A510-1B735B88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CE3B63-2462-4F45-A518-2441E8EFE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872B1B0-2D7F-47FB-AD67-41AF63A5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C7258A-4891-45FA-8DBC-13FD57C7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718776-5DE4-4D6D-89E3-4ADF5218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DDE1D7-49E0-4ADA-BF03-8026C9D3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5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935FE0-853B-4DCF-BBF1-D3A98163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08FDD0-3211-4B90-8ABC-0ED5D5024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4D47BC-12F7-4A7C-9A19-2CBA9E433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70127-E519-4439-9214-B4EA32BDF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17DE0-46C2-4EE9-A33F-8408F6FA9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8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kavalkova@kr-karlovarsky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4630B-80DE-47B1-BE44-9ABDE9DA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992" y="2582945"/>
            <a:ext cx="10791647" cy="169972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sz="44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ÚAP </a:t>
            </a:r>
            <a:br>
              <a:rPr lang="cs-CZ" sz="44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D06E21-22DA-46B6-9C4D-2DAA40B63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992" y="4901735"/>
            <a:ext cx="3571336" cy="47777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</a:t>
            </a:r>
            <a:r>
              <a:rPr lang="cs-CZ" sz="20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8. 11. 2022</a:t>
            </a:r>
            <a:endParaRPr lang="cs-CZ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81B882D1-A07D-4DF2-AD65-E4E8306857C7}"/>
              </a:ext>
            </a:extLst>
          </p:cNvPr>
          <p:cNvSpPr txBox="1">
            <a:spLocks/>
          </p:cNvSpPr>
          <p:nvPr/>
        </p:nvSpPr>
        <p:spPr>
          <a:xfrm>
            <a:off x="7047781" y="5589918"/>
            <a:ext cx="4459858" cy="642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cs-CZ" sz="20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Jana Irovská</a:t>
            </a:r>
            <a:endParaRPr lang="cs-CZ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</a:t>
            </a:r>
            <a:r>
              <a:rPr lang="cs-CZ" sz="16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regionálního rozvoje, KÚKK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6701400-D0C1-428F-9F06-75BD502F02E0}"/>
              </a:ext>
            </a:extLst>
          </p:cNvPr>
          <p:cNvSpPr txBox="1">
            <a:spLocks/>
          </p:cNvSpPr>
          <p:nvPr/>
        </p:nvSpPr>
        <p:spPr>
          <a:xfrm>
            <a:off x="715992" y="4329763"/>
            <a:ext cx="10791647" cy="4777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cs-CZ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828" y="365125"/>
            <a:ext cx="10422294" cy="1325563"/>
          </a:xfrm>
        </p:spPr>
        <p:txBody>
          <a:bodyPr/>
          <a:lstStyle/>
          <a:p>
            <a:r>
              <a:rPr lang="cs-CZ" b="1" dirty="0"/>
              <a:t>Pracovní skupina </a:t>
            </a:r>
            <a:r>
              <a:rPr lang="cs-CZ" b="1" dirty="0" smtClean="0"/>
              <a:t>ÚAP – Dotace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2874"/>
            <a:ext cx="10515600" cy="4744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Dotační program Karlovarského kraje pro rok 2023</a:t>
            </a:r>
          </a:p>
          <a:p>
            <a:r>
              <a:rPr lang="cs-CZ" dirty="0" smtClean="0"/>
              <a:t>Bude schvalován na prosincovém ZKK</a:t>
            </a:r>
          </a:p>
          <a:p>
            <a:r>
              <a:rPr lang="cs-CZ" dirty="0" smtClean="0"/>
              <a:t>Alokována částka 1 300 000 Kč</a:t>
            </a:r>
          </a:p>
          <a:p>
            <a:r>
              <a:rPr lang="cs-CZ" dirty="0" smtClean="0"/>
              <a:t>Předpoklad podávání žádostí </a:t>
            </a:r>
            <a:r>
              <a:rPr lang="cs-CZ" b="1" dirty="0" smtClean="0"/>
              <a:t>24. 1. 2023 – 30. 1. 2023</a:t>
            </a:r>
          </a:p>
          <a:p>
            <a:r>
              <a:rPr lang="cs-CZ" dirty="0" smtClean="0"/>
              <a:t>Realizace projektů 2023 - 2024</a:t>
            </a:r>
          </a:p>
          <a:p>
            <a:r>
              <a:rPr lang="cs-CZ" dirty="0" smtClean="0"/>
              <a:t>Dotace na nový územní plán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DPR - 50 000 Kč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- návrh bez VV URÚ - 200 000 Kč</a:t>
            </a:r>
          </a:p>
          <a:p>
            <a:pPr marL="0" indent="0">
              <a:buNone/>
            </a:pPr>
            <a:r>
              <a:rPr lang="cs-CZ" dirty="0" smtClean="0"/>
              <a:t>            - návrh s VV URÚ - 220 000 Kč</a:t>
            </a:r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8. 11. 2022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2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6490" y="410368"/>
            <a:ext cx="10375641" cy="1325563"/>
          </a:xfrm>
        </p:spPr>
        <p:txBody>
          <a:bodyPr/>
          <a:lstStyle/>
          <a:p>
            <a:r>
              <a:rPr lang="cs-CZ" b="1" dirty="0" smtClean="0"/>
              <a:t>Pracovní skupina ÚAP – Dotace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Dotace </a:t>
            </a:r>
            <a:r>
              <a:rPr lang="cs-CZ" b="1" dirty="0"/>
              <a:t>na změny ÚP, zahrnující konverzi dat do jednotného </a:t>
            </a:r>
            <a:r>
              <a:rPr lang="cs-CZ" b="1" dirty="0" smtClean="0"/>
              <a:t>standardu (pro celé správní území obce), součástí změny mohou být věcné změny, bez ohledu na to, čí potřebou byly vyvolány</a:t>
            </a:r>
          </a:p>
          <a:p>
            <a:pPr marL="0" indent="0">
              <a:buNone/>
            </a:pPr>
            <a:r>
              <a:rPr lang="cs-CZ" dirty="0" smtClean="0"/>
              <a:t>  </a:t>
            </a:r>
            <a:r>
              <a:rPr lang="cs-CZ" b="1" dirty="0" smtClean="0"/>
              <a:t>130 000 Kč</a:t>
            </a:r>
            <a:endParaRPr lang="cs-CZ" b="1" dirty="0"/>
          </a:p>
          <a:p>
            <a:r>
              <a:rPr lang="cs-CZ" dirty="0" smtClean="0"/>
              <a:t>Dotace </a:t>
            </a:r>
            <a:r>
              <a:rPr lang="cs-CZ" dirty="0"/>
              <a:t>na změny ÚP, zahrnující konverzi dat do jednotného </a:t>
            </a:r>
            <a:r>
              <a:rPr lang="cs-CZ" dirty="0" smtClean="0"/>
              <a:t>standardu (pro celé správní území obce), která byla vyvolána koncepčními dokumentacemi a záměry kraje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 150 000 Kč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8. 11.</a:t>
            </a:r>
            <a:r>
              <a:rPr kumimoji="0" lang="cs-CZ" sz="1200" b="0" i="0" u="none" strike="noStrike" kern="1200" cap="none" spc="0" normalizeH="0" noProof="0" dirty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2022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31278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4ABAE3-56FF-436C-81D5-2781A4687AB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31278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31278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8497" y="320675"/>
            <a:ext cx="10412963" cy="1325563"/>
          </a:xfrm>
        </p:spPr>
        <p:txBody>
          <a:bodyPr/>
          <a:lstStyle/>
          <a:p>
            <a:r>
              <a:rPr lang="cs-CZ" b="1" dirty="0"/>
              <a:t>Pracovní skupina ÚAP </a:t>
            </a:r>
            <a:r>
              <a:rPr lang="cs-CZ" b="1" dirty="0" smtClean="0"/>
              <a:t>– Dotace MMR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Informace o národním programu</a:t>
            </a:r>
          </a:p>
          <a:p>
            <a:r>
              <a:rPr lang="cs-CZ" dirty="0" smtClean="0"/>
              <a:t>Výzvy jsou v přípravě</a:t>
            </a:r>
          </a:p>
          <a:p>
            <a:r>
              <a:rPr lang="cs-CZ" dirty="0" smtClean="0"/>
              <a:t>Podpora územně plánovací činnosti</a:t>
            </a:r>
          </a:p>
          <a:p>
            <a:r>
              <a:rPr lang="cs-CZ" dirty="0" smtClean="0"/>
              <a:t>Podpora architektonických a urbanistických soutěží</a:t>
            </a:r>
          </a:p>
          <a:p>
            <a:r>
              <a:rPr lang="cs-CZ" dirty="0" smtClean="0"/>
              <a:t>Vyhlášení výzev – předpoklad listopad 2022 – únor 2023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8. 11. 2022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8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1411338" cy="1325563"/>
          </a:xfrm>
        </p:spPr>
        <p:txBody>
          <a:bodyPr/>
          <a:lstStyle/>
          <a:p>
            <a:r>
              <a:rPr lang="cs-CZ" b="1" dirty="0"/>
              <a:t>Pracovní skupina ÚAP – </a:t>
            </a:r>
            <a:r>
              <a:rPr lang="cs-CZ" sz="4000" b="1" dirty="0"/>
              <a:t>Dotace </a:t>
            </a:r>
            <a:r>
              <a:rPr lang="cs-CZ" sz="4000" b="1" dirty="0" smtClean="0"/>
              <a:t>IROP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3098" cy="4351338"/>
          </a:xfrm>
        </p:spPr>
        <p:txBody>
          <a:bodyPr/>
          <a:lstStyle/>
          <a:p>
            <a:r>
              <a:rPr lang="cs-CZ" dirty="0" smtClean="0"/>
              <a:t>Programové období 2021- 2027, IROP 2021 -2027</a:t>
            </a:r>
          </a:p>
          <a:p>
            <a:r>
              <a:rPr lang="cs-CZ" dirty="0" smtClean="0"/>
              <a:t>Kontinuální výzva (cca polovina 2023) ze Specifického cíle 1.1 Využití přínosů digitalizace pro občany, podniky a vlády</a:t>
            </a:r>
          </a:p>
          <a:p>
            <a:r>
              <a:rPr lang="cs-CZ" dirty="0" smtClean="0"/>
              <a:t>Předmětem by měla být konverze územních plánů do jednotného standardu, předběžně počítáno s částkou 600 mil. Kč</a:t>
            </a:r>
          </a:p>
          <a:p>
            <a:r>
              <a:rPr lang="cs-CZ" dirty="0" smtClean="0"/>
              <a:t>Žadatelem by měly být kraje a obce nad 10 000 obyvatel</a:t>
            </a:r>
          </a:p>
          <a:p>
            <a:r>
              <a:rPr lang="cs-CZ" dirty="0" smtClean="0"/>
              <a:t>Žadatelé hradí 15 %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8. 11. 2022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7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A851E-E99B-4750-BBF6-19A8C996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4215"/>
            <a:ext cx="10515600" cy="827237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AA450-4FD9-4687-8C2B-3B4210CA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8. 11. 2022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C9E3BC-7C89-42EB-ADDB-98346F69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266672C3-5C9C-4D0E-8DE0-717366E62832}"/>
              </a:ext>
            </a:extLst>
          </p:cNvPr>
          <p:cNvSpPr txBox="1">
            <a:spLocks/>
          </p:cNvSpPr>
          <p:nvPr/>
        </p:nvSpPr>
        <p:spPr>
          <a:xfrm>
            <a:off x="838200" y="4575023"/>
            <a:ext cx="6269610" cy="139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cs-CZ" sz="2000" b="1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Jana Irovská</a:t>
            </a:r>
            <a:endParaRPr lang="cs-CZ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plánování, odbor regionálního </a:t>
            </a:r>
            <a:r>
              <a:rPr lang="cs-CZ" sz="16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rozvoje, KÚKK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jana.irovska@kr-karlovarsky.cz</a:t>
            </a:r>
            <a:endParaRPr lang="cs-CZ" sz="16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354 222 </a:t>
            </a:r>
            <a:r>
              <a:rPr lang="cs-CZ" sz="1600" dirty="0" smtClean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559 </a:t>
            </a:r>
            <a:endParaRPr lang="cs-CZ" sz="16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457</Words>
  <Application>Microsoft Office PowerPoint</Application>
  <PresentationFormat>Širokoúhlá obrazovka</PresentationFormat>
  <Paragraphs>59</Paragraphs>
  <Slides>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Pracovní skupina ÚAP  </vt:lpstr>
      <vt:lpstr>Pracovní skupina ÚAP – Dotace kraje</vt:lpstr>
      <vt:lpstr>Pracovní skupina ÚAP – Dotace kraje</vt:lpstr>
      <vt:lpstr>Pracovní skupina ÚAP – Dotace MMR</vt:lpstr>
      <vt:lpstr>Pracovní skupina ÚAP – Dotace IROP 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Kaválková Jana</dc:creator>
  <cp:lastModifiedBy>Irovská Jana</cp:lastModifiedBy>
  <cp:revision>170</cp:revision>
  <cp:lastPrinted>2022-01-03T17:22:29Z</cp:lastPrinted>
  <dcterms:created xsi:type="dcterms:W3CDTF">2021-12-29T15:49:03Z</dcterms:created>
  <dcterms:modified xsi:type="dcterms:W3CDTF">2022-11-08T06:55:54Z</dcterms:modified>
</cp:coreProperties>
</file>