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0" r:id="rId5"/>
    <p:sldId id="268" r:id="rId6"/>
    <p:sldId id="271" r:id="rId7"/>
    <p:sldId id="272" r:id="rId8"/>
    <p:sldId id="273" r:id="rId9"/>
    <p:sldId id="278" r:id="rId10"/>
    <p:sldId id="274" r:id="rId11"/>
    <p:sldId id="266" r:id="rId12"/>
  </p:sldIdLst>
  <p:sldSz cx="12192000" cy="6858000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12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8179" autoAdjust="0"/>
  </p:normalViewPr>
  <p:slideViewPr>
    <p:cSldViewPr snapToGrid="0">
      <p:cViewPr>
        <p:scale>
          <a:sx n="100" d="100"/>
          <a:sy n="100" d="100"/>
        </p:scale>
        <p:origin x="16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126" cy="503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946" y="1"/>
            <a:ext cx="2985125" cy="503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6A81E-C54D-48CB-84E3-0A49971757B1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5354"/>
            <a:ext cx="2985126" cy="503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946" y="9515354"/>
            <a:ext cx="2985125" cy="503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B8657-D42A-46C0-952C-97F7455F2E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985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767AFA0-50D3-453A-8D3E-FD46F8F27D8B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0950"/>
            <a:ext cx="601186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9" y="9516040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FFD244C-912C-4742-9BF8-485179B00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3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244C-912C-4742-9BF8-485179B00E0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191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244C-912C-4742-9BF8-485179B00E0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464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244C-912C-4742-9BF8-485179B00E0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826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244C-912C-4742-9BF8-485179B00E0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288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Ad 4) Pro příklad uvedu vrstvu </a:t>
            </a:r>
            <a:r>
              <a:rPr lang="cs-CZ" dirty="0" err="1" smtClean="0"/>
              <a:t>USES_koncepce_p</a:t>
            </a:r>
            <a:r>
              <a:rPr lang="cs-CZ" dirty="0" smtClean="0"/>
              <a:t> – obsahuje</a:t>
            </a:r>
            <a:r>
              <a:rPr lang="cs-CZ" baseline="0" dirty="0" smtClean="0"/>
              <a:t> 24 atributů (z toho 12 povinných), pro každý atribut musí být určen datový typ (text, datum, číslo), obsahuje 8 domén (4 nové – musí se vytvořit Název domény, Typ pole, Kód a popis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244C-912C-4742-9BF8-485179B00E0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122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244C-912C-4742-9BF8-485179B00E0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122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64169" lvl="1" indent="-181137">
              <a:buFontTx/>
              <a:buChar char="-"/>
            </a:pPr>
            <a:r>
              <a:rPr lang="cs-CZ" dirty="0" smtClean="0"/>
              <a:t>3 vrstvy se stejnými plochami, všechny obsahovaly</a:t>
            </a:r>
            <a:r>
              <a:rPr lang="cs-CZ" baseline="0" dirty="0" smtClean="0"/>
              <a:t> CISOB a Obec – proto došlo ke sloučení do jedné vrstvy a ke zjednodušení</a:t>
            </a:r>
          </a:p>
          <a:p>
            <a:pPr marL="664169" lvl="1" indent="-181137">
              <a:buFontTx/>
              <a:buChar char="-"/>
            </a:pPr>
            <a:r>
              <a:rPr lang="cs-CZ" baseline="0" dirty="0" smtClean="0"/>
              <a:t>z </a:t>
            </a:r>
            <a:r>
              <a:rPr lang="cs-CZ" sz="1300" dirty="0" err="1"/>
              <a:t>ml_ZastavbaForma</a:t>
            </a:r>
            <a:r>
              <a:rPr lang="cs-CZ" sz="1300" dirty="0"/>
              <a:t> – jsme použili atribut </a:t>
            </a:r>
            <a:r>
              <a:rPr lang="cs-CZ" sz="1300" dirty="0" err="1"/>
              <a:t>podlažnost</a:t>
            </a:r>
            <a:r>
              <a:rPr lang="cs-CZ" sz="1300" dirty="0"/>
              <a:t> a </a:t>
            </a:r>
            <a:r>
              <a:rPr lang="cs-CZ" sz="1300" dirty="0" err="1"/>
              <a:t>TypZastavb</a:t>
            </a:r>
            <a:endParaRPr lang="cs-CZ" sz="1300" dirty="0"/>
          </a:p>
          <a:p>
            <a:pPr marL="664169" lvl="1" indent="-181137">
              <a:buFontTx/>
              <a:buChar char="-"/>
            </a:pPr>
            <a:r>
              <a:rPr lang="cs-CZ" sz="1300" dirty="0"/>
              <a:t>z </a:t>
            </a:r>
            <a:r>
              <a:rPr lang="cs-CZ" sz="1300" dirty="0" err="1"/>
              <a:t>ml_ZastavbaHustota</a:t>
            </a:r>
            <a:r>
              <a:rPr lang="cs-CZ" sz="1300" dirty="0"/>
              <a:t> – jsme použili atribut </a:t>
            </a:r>
            <a:r>
              <a:rPr lang="cs-CZ" sz="1300" dirty="0" err="1"/>
              <a:t>HustotaZas</a:t>
            </a:r>
            <a:endParaRPr lang="cs-CZ" sz="1300" dirty="0"/>
          </a:p>
          <a:p>
            <a:pPr marL="664169" lvl="1" indent="-181137" defTabSz="966064">
              <a:buFontTx/>
              <a:buChar char="-"/>
            </a:pPr>
            <a:r>
              <a:rPr lang="cs-CZ" sz="1300" dirty="0"/>
              <a:t>z </a:t>
            </a:r>
            <a:r>
              <a:rPr lang="cs-CZ" sz="1300" dirty="0" err="1"/>
              <a:t>ml_ZastavbaVyska</a:t>
            </a:r>
            <a:r>
              <a:rPr lang="cs-CZ" sz="1300" dirty="0"/>
              <a:t> – jsme použili </a:t>
            </a:r>
            <a:r>
              <a:rPr lang="cs-CZ" sz="1300" dirty="0" err="1"/>
              <a:t>Vyska_m</a:t>
            </a:r>
            <a:r>
              <a:rPr lang="cs-CZ" sz="1300" dirty="0"/>
              <a:t>, kdy atribut nabýval hodnot min. – max.</a:t>
            </a:r>
          </a:p>
          <a:p>
            <a:pPr marL="664169" lvl="1" indent="-181137" defTabSz="966064">
              <a:buFontTx/>
              <a:buChar char="-"/>
            </a:pPr>
            <a:r>
              <a:rPr lang="cs-CZ" sz="1300" dirty="0"/>
              <a:t>přidali jsme – </a:t>
            </a:r>
            <a:r>
              <a:rPr lang="cs-CZ" sz="1300" dirty="0" err="1"/>
              <a:t>Stav_cara</a:t>
            </a:r>
            <a:r>
              <a:rPr lang="cs-CZ" sz="1300" dirty="0"/>
              <a:t> (uzavřená, otevřená, volná) a </a:t>
            </a:r>
            <a:r>
              <a:rPr lang="cs-CZ" sz="1300" dirty="0" err="1"/>
              <a:t>Strecha_typ</a:t>
            </a:r>
            <a:r>
              <a:rPr lang="cs-CZ" sz="1300" dirty="0"/>
              <a:t> (šikmé střechy s okapovou orientací, atd.)</a:t>
            </a:r>
            <a:endParaRPr lang="cs-CZ" baseline="0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244C-912C-4742-9BF8-485179B00E0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775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244C-912C-4742-9BF8-485179B00E0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51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 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2606"/>
            <a:ext cx="10515600" cy="466435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400"/>
            </a:lvl1pPr>
            <a:lvl2pPr>
              <a:defRPr sz="2200">
                <a:solidFill>
                  <a:srgbClr val="312783"/>
                </a:solidFill>
                <a:latin typeface="Raleway Medium"/>
              </a:defRPr>
            </a:lvl2pPr>
            <a:lvl3pPr>
              <a:defRPr>
                <a:solidFill>
                  <a:srgbClr val="312783"/>
                </a:solidFill>
                <a:latin typeface="Raleway Medium"/>
              </a:defRPr>
            </a:lvl3pPr>
            <a:lvl4pPr>
              <a:defRPr>
                <a:solidFill>
                  <a:srgbClr val="312783"/>
                </a:solidFill>
                <a:latin typeface="Raleway Medium"/>
              </a:defRPr>
            </a:lvl4pPr>
            <a:lvl5pPr>
              <a:defRPr>
                <a:solidFill>
                  <a:srgbClr val="312783"/>
                </a:solidFill>
                <a:latin typeface="Raleway Medium"/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8.11.2022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889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8.11.2022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E2CD15D-801F-46A9-B6DE-DDA506B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obsah 3">
            <a:extLst>
              <a:ext uri="{FF2B5EF4-FFF2-40B4-BE49-F238E27FC236}">
                <a16:creationId xmlns:a16="http://schemas.microsoft.com/office/drawing/2014/main" id="{B4E63C3B-80C8-4AC7-B1B9-9E3769B32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6305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831850" y="333286"/>
            <a:ext cx="1860075" cy="88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47FC54-6035-4359-9954-82E23579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8.11.2022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989C6D-9589-4DF1-934B-8CB48ABB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A7913F-9D31-41C0-B125-C4A7D253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547BEBA-5A2D-4A2B-8C98-DD0099D98BCC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text 2">
            <a:extLst>
              <a:ext uri="{FF2B5EF4-FFF2-40B4-BE49-F238E27FC236}">
                <a16:creationId xmlns:a16="http://schemas.microsoft.com/office/drawing/2014/main" id="{A02D470C-A80E-4F43-8927-9BD3113B2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495513"/>
            <a:ext cx="10515600" cy="459413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rgbClr val="312783"/>
                </a:solidFill>
                <a:latin typeface="Raleway Medium"/>
              </a:defRPr>
            </a:lvl1pPr>
            <a:lvl2pPr marL="800100" indent="-342900">
              <a:buFont typeface="Arial" panose="020B0604020202020204" pitchFamily="34" charset="0"/>
              <a:buChar char="•"/>
              <a:defRPr sz="2200">
                <a:solidFill>
                  <a:srgbClr val="312783"/>
                </a:solidFill>
                <a:latin typeface="Raleway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312783"/>
                </a:solidFill>
                <a:latin typeface="Raleway"/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 smtClean="0">
                <a:solidFill>
                  <a:srgbClr val="312783"/>
                </a:solidFill>
                <a:latin typeface="Raleway" pitchFamily="2" charset="-18"/>
              </a:rPr>
              <a:t>text</a:t>
            </a:r>
            <a:endParaRPr lang="cs-CZ" sz="24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10" name="Obdélník 9"/>
          <p:cNvSpPr/>
          <p:nvPr userDrawn="1"/>
        </p:nvSpPr>
        <p:spPr>
          <a:xfrm>
            <a:off x="9323462" y="264920"/>
            <a:ext cx="2023989" cy="10601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91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2A340-C4DE-4B27-A73D-505C735B7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smtClean="0"/>
              <a:t>8.11.2022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E6F031-62EF-4A8B-8F63-EBC5EA5E5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89A329-1873-459E-8178-B4CF46614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aleway Medium" pitchFamily="2" charset="-18"/>
              </a:defRPr>
            </a:lvl1pPr>
          </a:lstStyle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4931902D-6A19-41F9-BD3D-37146370EF2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8200" y="363584"/>
            <a:ext cx="1808285" cy="821369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1F237872-F006-4D70-B7FA-49CB62AB976D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35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0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b="0" kern="1200">
          <a:solidFill>
            <a:srgbClr val="312783"/>
          </a:solidFill>
          <a:latin typeface="Raleway Medium" pitchFamily="2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D6E036E-0C8D-4A16-B2DA-ECEAFE10A22C}"/>
              </a:ext>
            </a:extLst>
          </p:cNvPr>
          <p:cNvSpPr txBox="1"/>
          <p:nvPr/>
        </p:nvSpPr>
        <p:spPr>
          <a:xfrm>
            <a:off x="648310" y="2893397"/>
            <a:ext cx="93794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>
                <a:solidFill>
                  <a:srgbClr val="312783"/>
                </a:solidFill>
                <a:latin typeface="Raleway" pitchFamily="2" charset="-18"/>
              </a:rPr>
              <a:t>Pracovní skupina </a:t>
            </a:r>
            <a:r>
              <a:rPr lang="cs-CZ" sz="4400" b="1" dirty="0" smtClean="0">
                <a:solidFill>
                  <a:srgbClr val="312783"/>
                </a:solidFill>
                <a:latin typeface="Raleway" pitchFamily="2" charset="-18"/>
              </a:rPr>
              <a:t>ÚAP 2022</a:t>
            </a:r>
            <a:endParaRPr lang="cs-CZ" sz="4400" b="1" dirty="0">
              <a:solidFill>
                <a:srgbClr val="312783"/>
              </a:solidFill>
              <a:latin typeface="Raleway" pitchFamily="2" charset="-18"/>
            </a:endParaRPr>
          </a:p>
          <a:p>
            <a:r>
              <a:rPr lang="cs-CZ" sz="4400" b="1" dirty="0">
                <a:solidFill>
                  <a:srgbClr val="312783"/>
                </a:solidFill>
                <a:latin typeface="Raleway" pitchFamily="2" charset="-18"/>
              </a:rPr>
              <a:t>A</a:t>
            </a:r>
            <a:r>
              <a:rPr lang="cs-CZ" sz="4400" b="1" dirty="0" smtClean="0">
                <a:solidFill>
                  <a:srgbClr val="312783"/>
                </a:solidFill>
                <a:latin typeface="Raleway" pitchFamily="2" charset="-18"/>
              </a:rPr>
              <a:t>ktualizace datového modelu ÚAP</a:t>
            </a:r>
            <a:endParaRPr lang="cs-CZ" sz="4400" b="1" dirty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endParaRPr lang="cs-CZ" sz="32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846277" y="5742134"/>
            <a:ext cx="47164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b="1" dirty="0">
                <a:solidFill>
                  <a:srgbClr val="312783"/>
                </a:solidFill>
                <a:latin typeface="Raleway" pitchFamily="2" charset="-18"/>
              </a:rPr>
              <a:t>Ing. </a:t>
            </a:r>
            <a:r>
              <a:rPr lang="cs-CZ" sz="1800" b="1" dirty="0" smtClean="0">
                <a:solidFill>
                  <a:srgbClr val="312783"/>
                </a:solidFill>
                <a:latin typeface="Raleway" pitchFamily="2" charset="-18"/>
              </a:rPr>
              <a:t>Ivana Nykodýmová</a:t>
            </a:r>
            <a:endParaRPr lang="cs-CZ" sz="1800" b="1" dirty="0">
              <a:solidFill>
                <a:srgbClr val="312783"/>
              </a:solidFill>
              <a:latin typeface="Raleway" pitchFamily="2" charset="-18"/>
            </a:endParaRPr>
          </a:p>
          <a:p>
            <a:pPr algn="r"/>
            <a:r>
              <a:rPr lang="cs-CZ" sz="1600" b="1" dirty="0" smtClean="0">
                <a:solidFill>
                  <a:srgbClr val="312783"/>
                </a:solidFill>
                <a:latin typeface="Raleway" pitchFamily="2" charset="-18"/>
              </a:rPr>
              <a:t>odbor </a:t>
            </a:r>
            <a:r>
              <a:rPr lang="cs-CZ" sz="1600" b="1" dirty="0">
                <a:solidFill>
                  <a:srgbClr val="312783"/>
                </a:solidFill>
                <a:latin typeface="Raleway" pitchFamily="2" charset="-18"/>
              </a:rPr>
              <a:t>regionálního rozvoje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546661-8655-400C-8CF7-BE7BF3132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8.11.2022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2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0" lvl="3" indent="0">
              <a:buNone/>
            </a:pPr>
            <a:endParaRPr lang="cs-CZ" dirty="0" smtClean="0"/>
          </a:p>
          <a:p>
            <a:pPr marL="1371600" lvl="3" indent="0">
              <a:buNone/>
            </a:pPr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Aktualizace </a:t>
            </a:r>
            <a:r>
              <a:rPr lang="cs-CZ" dirty="0"/>
              <a:t>datového modelu </a:t>
            </a:r>
            <a:r>
              <a:rPr lang="cs-CZ" dirty="0" smtClean="0"/>
              <a:t>ÚAP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8.11.2022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2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914" y="1223636"/>
            <a:ext cx="8405083" cy="519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Aktualizace </a:t>
            </a:r>
            <a:r>
              <a:rPr lang="cs-CZ" dirty="0"/>
              <a:t>datového modelu </a:t>
            </a:r>
            <a:r>
              <a:rPr lang="cs-CZ" dirty="0" smtClean="0"/>
              <a:t>ÚAP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8.11.2022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37" y="1504950"/>
            <a:ext cx="1014412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Aktualizace </a:t>
            </a:r>
            <a:r>
              <a:rPr lang="cs-CZ" dirty="0"/>
              <a:t>datového modelu </a:t>
            </a:r>
            <a:r>
              <a:rPr lang="cs-CZ" dirty="0" smtClean="0"/>
              <a:t>ÚAP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8.11.2022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850" y="1495513"/>
            <a:ext cx="4038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1850" y="1495513"/>
            <a:ext cx="10321925" cy="4860837"/>
          </a:xfrm>
        </p:spPr>
        <p:txBody>
          <a:bodyPr/>
          <a:lstStyle/>
          <a:p>
            <a:r>
              <a:rPr lang="cs-CZ" b="1" dirty="0" smtClean="0"/>
              <a:t>Průběh aktualizace DM ÚAP</a:t>
            </a:r>
            <a:endParaRPr lang="cs-CZ" b="1" dirty="0" smtClean="0"/>
          </a:p>
          <a:p>
            <a:pPr marL="914400" lvl="1" indent="-457200">
              <a:buFont typeface="+mj-lt"/>
              <a:buAutoNum type="arabicParenR"/>
            </a:pPr>
            <a:r>
              <a:rPr lang="cs-CZ" sz="2000" dirty="0" smtClean="0"/>
              <a:t>Příprava podkladů pro změnu datového modelu (zásobník změn, tabulka               s obsahem nových tříd prvků s novými atributy, doménami a jejich hodnotami; tabulka s obsahem </a:t>
            </a:r>
            <a:r>
              <a:rPr lang="cs-CZ" sz="2000" dirty="0"/>
              <a:t>rušených tříd prvků </a:t>
            </a:r>
            <a:r>
              <a:rPr lang="cs-CZ" sz="2000" dirty="0" smtClean="0"/>
              <a:t>a tříd prvků, u nichž se mění atributy, domény a jejich hodnoty)  </a:t>
            </a:r>
            <a:endParaRPr lang="cs-CZ" sz="2000" dirty="0"/>
          </a:p>
          <a:p>
            <a:pPr marL="914400" lvl="1" indent="-457200">
              <a:buFont typeface="+mj-lt"/>
              <a:buAutoNum type="arabicParenR"/>
            </a:pPr>
            <a:r>
              <a:rPr lang="cs-CZ" sz="2000" dirty="0"/>
              <a:t>Export SDE databáze ÚAP do XML </a:t>
            </a:r>
            <a:r>
              <a:rPr lang="cs-CZ" sz="2000" dirty="0" smtClean="0"/>
              <a:t>dokumentu</a:t>
            </a:r>
            <a:endParaRPr lang="cs-CZ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cs-CZ" sz="2000" dirty="0"/>
              <a:t>Import XML </a:t>
            </a:r>
            <a:r>
              <a:rPr lang="cs-CZ" sz="2000" dirty="0" smtClean="0"/>
              <a:t>dokumentu do pracovní souborové </a:t>
            </a:r>
            <a:r>
              <a:rPr lang="cs-CZ" sz="2000" dirty="0" err="1" smtClean="0"/>
              <a:t>geodatabáze</a:t>
            </a:r>
            <a:r>
              <a:rPr lang="cs-CZ" sz="2000" dirty="0" smtClean="0"/>
              <a:t> (GDB)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000" dirty="0" smtClean="0"/>
              <a:t>Vytvoření nových tříd prvků včetně atributů a domén</a:t>
            </a:r>
          </a:p>
          <a:p>
            <a:pPr marL="914400" lvl="1" indent="-457200">
              <a:buFont typeface="+mj-lt"/>
              <a:buAutoNum type="arabicParenR"/>
            </a:pPr>
            <a:endParaRPr lang="cs-CZ" sz="2000" dirty="0"/>
          </a:p>
          <a:p>
            <a:pPr marL="914400" lvl="1" indent="-457200">
              <a:buFont typeface="+mj-lt"/>
              <a:buAutoNum type="arabicParenR"/>
            </a:pPr>
            <a:endParaRPr lang="cs-CZ" sz="2000" dirty="0" smtClean="0"/>
          </a:p>
          <a:p>
            <a:pPr marL="914400" lvl="1" indent="-457200">
              <a:buFont typeface="+mj-lt"/>
              <a:buAutoNum type="arabicParenR"/>
            </a:pPr>
            <a:endParaRPr lang="cs-CZ" sz="2000" dirty="0"/>
          </a:p>
          <a:p>
            <a:pPr marL="914400" lvl="1" indent="-457200">
              <a:buFont typeface="+mj-lt"/>
              <a:buAutoNum type="arabicParenR"/>
            </a:pPr>
            <a:endParaRPr lang="cs-CZ" sz="2000" dirty="0" smtClean="0"/>
          </a:p>
          <a:p>
            <a:pPr marL="914400" lvl="1" indent="-457200">
              <a:buFont typeface="+mj-lt"/>
              <a:buAutoNum type="arabicParenR"/>
            </a:pPr>
            <a:endParaRPr lang="cs-CZ" sz="2000" dirty="0" smtClean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Aktualizace </a:t>
            </a:r>
            <a:r>
              <a:rPr lang="cs-CZ" dirty="0"/>
              <a:t>datového modelu </a:t>
            </a:r>
            <a:r>
              <a:rPr lang="cs-CZ" dirty="0" smtClean="0"/>
              <a:t>ÚAP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8.11.2022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758" y="4145005"/>
            <a:ext cx="8211168" cy="150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4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1850" y="1495513"/>
            <a:ext cx="10321925" cy="4860837"/>
          </a:xfrm>
        </p:spPr>
        <p:txBody>
          <a:bodyPr/>
          <a:lstStyle/>
          <a:p>
            <a:pPr indent="-342900"/>
            <a:r>
              <a:rPr lang="cs-CZ" b="1" dirty="0"/>
              <a:t>Průběh</a:t>
            </a:r>
            <a:r>
              <a:rPr lang="cs-CZ" sz="2200" b="1" dirty="0"/>
              <a:t> aktualizace DM ÚAP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 smtClean="0"/>
              <a:t>Editace </a:t>
            </a:r>
            <a:r>
              <a:rPr lang="cs-CZ" sz="2000" dirty="0"/>
              <a:t>měněných tříd </a:t>
            </a:r>
            <a:r>
              <a:rPr lang="cs-CZ" sz="2000" dirty="0" smtClean="0"/>
              <a:t>prvků 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 smtClean="0"/>
              <a:t>Smazání rušených tříd prvků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 smtClean="0"/>
              <a:t>Částečná aktualizace dat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 smtClean="0"/>
              <a:t>Editace Katalogu jevů a položek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/>
              <a:t>Export </a:t>
            </a:r>
            <a:r>
              <a:rPr lang="cs-CZ" sz="2000" dirty="0" smtClean="0"/>
              <a:t>pracovní </a:t>
            </a:r>
            <a:r>
              <a:rPr lang="cs-CZ" sz="2000" dirty="0" err="1" smtClean="0"/>
              <a:t>geodatabáze</a:t>
            </a:r>
            <a:r>
              <a:rPr lang="cs-CZ" sz="2000" dirty="0" smtClean="0"/>
              <a:t> </a:t>
            </a:r>
            <a:r>
              <a:rPr lang="cs-CZ" sz="2000" dirty="0"/>
              <a:t>ÚAP do XML </a:t>
            </a:r>
            <a:r>
              <a:rPr lang="cs-CZ" sz="2000" dirty="0" smtClean="0"/>
              <a:t>dokumentu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 smtClean="0"/>
              <a:t>Předání XML dokumentu odboru IT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 smtClean="0"/>
              <a:t>Zavedení pracovní SDE databáze ÚAP odborem IT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 smtClean="0"/>
              <a:t>Porovnání Datového modelu a pracovní SDE databáze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 smtClean="0"/>
              <a:t>Oprava chyb v Datovém modelu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 smtClean="0"/>
              <a:t>Zavedení publikační databáze ÚAP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 smtClean="0"/>
              <a:t>Aktualizace MXD projektů pro mapové kompozice na </a:t>
            </a:r>
            <a:r>
              <a:rPr lang="cs-CZ" sz="2000" dirty="0" err="1" smtClean="0"/>
              <a:t>Geoportálu</a:t>
            </a:r>
            <a:r>
              <a:rPr lang="cs-CZ" sz="2000" dirty="0" smtClean="0"/>
              <a:t> KK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/>
              <a:t>Vytvoření XML pro Údržba katalogu jevů a položek v systému </a:t>
            </a:r>
            <a:r>
              <a:rPr lang="cs-CZ" sz="2000" dirty="0" smtClean="0"/>
              <a:t>MISYS </a:t>
            </a:r>
            <a:r>
              <a:rPr lang="cs-CZ" sz="2000" dirty="0"/>
              <a:t>(odbor IT)</a:t>
            </a:r>
          </a:p>
          <a:p>
            <a:pPr marL="914400" lvl="1" indent="-457200">
              <a:buFont typeface="+mj-lt"/>
              <a:buAutoNum type="arabicParenR" startAt="5"/>
            </a:pPr>
            <a:r>
              <a:rPr lang="cs-CZ" sz="2000" dirty="0" smtClean="0"/>
              <a:t>Vytvoření XML pro SPIRIT</a:t>
            </a:r>
            <a:endParaRPr lang="cs-CZ" sz="2000" dirty="0"/>
          </a:p>
          <a:p>
            <a:pPr marL="914400" lvl="1" indent="-457200">
              <a:buFont typeface="+mj-lt"/>
              <a:buAutoNum type="arabicParenR" startAt="5"/>
            </a:pPr>
            <a:endParaRPr lang="cs-CZ" sz="2000" dirty="0" smtClean="0"/>
          </a:p>
          <a:p>
            <a:pPr marL="914400" lvl="1" indent="-457200">
              <a:buFont typeface="+mj-lt"/>
              <a:buAutoNum type="arabicParenR" startAt="5"/>
            </a:pPr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dirty="0" smtClean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Aktualizace </a:t>
            </a:r>
            <a:r>
              <a:rPr lang="cs-CZ" dirty="0"/>
              <a:t>datového modelu </a:t>
            </a:r>
            <a:r>
              <a:rPr lang="cs-CZ" dirty="0" smtClean="0"/>
              <a:t>ÚAP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8.11.2022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4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1850" y="1495513"/>
            <a:ext cx="10515600" cy="4860837"/>
          </a:xfrm>
        </p:spPr>
        <p:txBody>
          <a:bodyPr/>
          <a:lstStyle/>
          <a:p>
            <a:r>
              <a:rPr lang="cs-CZ" b="1" dirty="0" smtClean="0"/>
              <a:t>Jev A011a – Struktura a výška zástavby – třída prvků </a:t>
            </a:r>
            <a:r>
              <a:rPr lang="cs-CZ" b="1" dirty="0" err="1" smtClean="0"/>
              <a:t>Zastavba_p</a:t>
            </a: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Pilotní </a:t>
            </a:r>
            <a:r>
              <a:rPr lang="cs-CZ" sz="2000" dirty="0"/>
              <a:t>vrstvy - ORP Mariánské lázně a Atelier T-</a:t>
            </a:r>
            <a:r>
              <a:rPr lang="cs-CZ" sz="2000" dirty="0" err="1"/>
              <a:t>plan</a:t>
            </a:r>
            <a:r>
              <a:rPr lang="cs-CZ" sz="2000" dirty="0"/>
              <a:t>, s.r.o. - </a:t>
            </a:r>
            <a:r>
              <a:rPr lang="cs-CZ" sz="2000" dirty="0" err="1"/>
              <a:t>ml_ZastavbaForma</a:t>
            </a:r>
            <a:r>
              <a:rPr lang="cs-CZ" sz="2000" dirty="0"/>
              <a:t>, </a:t>
            </a:r>
            <a:r>
              <a:rPr lang="cs-CZ" sz="2000" dirty="0" err="1"/>
              <a:t>ml_ZastavbaHustota</a:t>
            </a:r>
            <a:r>
              <a:rPr lang="cs-CZ" sz="2000" dirty="0"/>
              <a:t>, </a:t>
            </a:r>
            <a:r>
              <a:rPr lang="cs-CZ" sz="2000" dirty="0" err="1"/>
              <a:t>ml_ZastavbaVyska</a:t>
            </a:r>
            <a:endParaRPr lang="cs-CZ" sz="2000" dirty="0"/>
          </a:p>
          <a:p>
            <a:pPr lvl="2"/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indent="-342900"/>
            <a:r>
              <a:rPr lang="cs-CZ" sz="2000" dirty="0" smtClean="0"/>
              <a:t>+ povinné atributy (</a:t>
            </a:r>
            <a:r>
              <a:rPr lang="cs-CZ" sz="2000" dirty="0" err="1" smtClean="0"/>
              <a:t>PrvekNaz</a:t>
            </a:r>
            <a:r>
              <a:rPr lang="cs-CZ" sz="2000" dirty="0" smtClean="0"/>
              <a:t>, Popis, Stav, </a:t>
            </a:r>
            <a:r>
              <a:rPr lang="cs-CZ" sz="2000" dirty="0" err="1" smtClean="0"/>
              <a:t>Zdroj_id</a:t>
            </a:r>
            <a:r>
              <a:rPr lang="cs-CZ" sz="2000" dirty="0" smtClean="0"/>
              <a:t>, …..)</a:t>
            </a:r>
            <a:endParaRPr lang="cs-CZ" sz="2000" dirty="0" smtClean="0"/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Aktualizace </a:t>
            </a:r>
            <a:r>
              <a:rPr lang="cs-CZ" dirty="0"/>
              <a:t>datového modelu </a:t>
            </a:r>
            <a:r>
              <a:rPr lang="cs-CZ" dirty="0" smtClean="0"/>
              <a:t>ÚAP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8.11.2022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2562225"/>
            <a:ext cx="10144125" cy="211455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017724"/>
            <a:ext cx="88868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846277" y="5742134"/>
            <a:ext cx="47164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b="1" dirty="0">
                <a:solidFill>
                  <a:srgbClr val="312783"/>
                </a:solidFill>
                <a:latin typeface="Raleway" pitchFamily="2" charset="-18"/>
              </a:rPr>
              <a:t>Ing. </a:t>
            </a:r>
            <a:r>
              <a:rPr lang="cs-CZ" sz="1800" b="1" dirty="0" smtClean="0">
                <a:solidFill>
                  <a:srgbClr val="312783"/>
                </a:solidFill>
                <a:latin typeface="Raleway" pitchFamily="2" charset="-18"/>
              </a:rPr>
              <a:t>Ivana Nykodýmová</a:t>
            </a:r>
            <a:endParaRPr lang="cs-CZ" sz="1800" b="1" dirty="0">
              <a:solidFill>
                <a:srgbClr val="312783"/>
              </a:solidFill>
              <a:latin typeface="Raleway" pitchFamily="2" charset="-18"/>
            </a:endParaRPr>
          </a:p>
          <a:p>
            <a:pPr algn="r"/>
            <a:r>
              <a:rPr lang="cs-CZ" sz="1600" b="1" dirty="0" smtClean="0">
                <a:solidFill>
                  <a:srgbClr val="312783"/>
                </a:solidFill>
                <a:latin typeface="Raleway" pitchFamily="2" charset="-18"/>
              </a:rPr>
              <a:t>odbor </a:t>
            </a:r>
            <a:r>
              <a:rPr lang="cs-CZ" sz="1600" b="1" dirty="0">
                <a:solidFill>
                  <a:srgbClr val="312783"/>
                </a:solidFill>
                <a:latin typeface="Raleway" pitchFamily="2" charset="-18"/>
              </a:rPr>
              <a:t>regionálního rozvoje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25D3AA-B8D1-4E3B-AEBE-6F80CAE128F1}"/>
              </a:ext>
            </a:extLst>
          </p:cNvPr>
          <p:cNvSpPr txBox="1"/>
          <p:nvPr/>
        </p:nvSpPr>
        <p:spPr>
          <a:xfrm>
            <a:off x="684213" y="2988814"/>
            <a:ext cx="564289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400" b="1" dirty="0">
                <a:solidFill>
                  <a:srgbClr val="312783"/>
                </a:solidFill>
                <a:latin typeface="Raleway" pitchFamily="2" charset="-18"/>
              </a:rPr>
              <a:t>Děkuji za pozornost!</a:t>
            </a:r>
          </a:p>
          <a:p>
            <a:pPr algn="ctr"/>
            <a:endParaRPr lang="cs-CZ" sz="32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3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E2B623B77A604FAB7997BC80CE4B6D" ma:contentTypeVersion="14" ma:contentTypeDescription="Vytvoří nový dokument" ma:contentTypeScope="" ma:versionID="35e953086376460869767945ecc6de17">
  <xsd:schema xmlns:xsd="http://www.w3.org/2001/XMLSchema" xmlns:xs="http://www.w3.org/2001/XMLSchema" xmlns:p="http://schemas.microsoft.com/office/2006/metadata/properties" xmlns:ns3="1bd70d67-2676-4b2d-a65a-6f528be15b18" xmlns:ns4="6ddde444-b2a3-4611-bfaf-5b69f30e470a" targetNamespace="http://schemas.microsoft.com/office/2006/metadata/properties" ma:root="true" ma:fieldsID="7aafe4d7c6abcdfca2771cc299bad87f" ns3:_="" ns4:_="">
    <xsd:import namespace="1bd70d67-2676-4b2d-a65a-6f528be15b18"/>
    <xsd:import namespace="6ddde444-b2a3-4611-bfaf-5b69f30e4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70d67-2676-4b2d-a65a-6f528be15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de444-b2a3-4611-bfaf-5b69f30e4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C5242D-3B47-4F05-BB13-35D87CA92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70d67-2676-4b2d-a65a-6f528be15b18"/>
    <ds:schemaRef ds:uri="6ddde444-b2a3-4611-bfaf-5b69f30e4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DFCC65-6F69-45EA-A8A1-BEE6985BB0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B9F8F5-C894-40B0-97C4-667E489C12F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1bd70d67-2676-4b2d-a65a-6f528be15b1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ddde444-b2a3-4611-bfaf-5b69f30e470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399</Words>
  <Application>Microsoft Office PowerPoint</Application>
  <PresentationFormat>Širokoúhlá obrazovka</PresentationFormat>
  <Paragraphs>85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Raleway</vt:lpstr>
      <vt:lpstr>Raleway Medium</vt:lpstr>
      <vt:lpstr>Times New Roman</vt:lpstr>
      <vt:lpstr>Motiv Office</vt:lpstr>
      <vt:lpstr>Prezentace aplikace PowerPoint</vt:lpstr>
      <vt:lpstr>Aktualizace datového modelu ÚAP</vt:lpstr>
      <vt:lpstr>Aktualizace datového modelu ÚAP</vt:lpstr>
      <vt:lpstr>Aktualizace datového modelu ÚAP</vt:lpstr>
      <vt:lpstr>Aktualizace datového modelu ÚAP</vt:lpstr>
      <vt:lpstr>Aktualizace datového modelu ÚAP</vt:lpstr>
      <vt:lpstr>Aktualizace datového modelu ÚAP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Kajabová Terezie</dc:creator>
  <cp:lastModifiedBy>Nykodýmová Ivana</cp:lastModifiedBy>
  <cp:revision>124</cp:revision>
  <cp:lastPrinted>2022-11-07T16:57:18Z</cp:lastPrinted>
  <dcterms:created xsi:type="dcterms:W3CDTF">2021-09-06T10:29:11Z</dcterms:created>
  <dcterms:modified xsi:type="dcterms:W3CDTF">2022-11-07T17:01:11Z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0x0101008AE2B623B77A604FAB7997BC80CE4B6D</vt:lpwstr>
  </property>
</Properties>
</file>