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7" r:id="rId3"/>
    <p:sldId id="260" r:id="rId4"/>
    <p:sldId id="273" r:id="rId5"/>
    <p:sldId id="262" r:id="rId6"/>
    <p:sldId id="275" r:id="rId7"/>
    <p:sldId id="263" r:id="rId8"/>
    <p:sldId id="266" r:id="rId9"/>
    <p:sldId id="267" r:id="rId10"/>
    <p:sldId id="265" r:id="rId11"/>
    <p:sldId id="269" r:id="rId12"/>
    <p:sldId id="274" r:id="rId13"/>
    <p:sldId id="270" r:id="rId14"/>
    <p:sldId id="271" r:id="rId15"/>
    <p:sldId id="272" r:id="rId16"/>
    <p:sldId id="259" r:id="rId17"/>
  </p:sldIdLst>
  <p:sldSz cx="12192000" cy="6858000"/>
  <p:notesSz cx="10018713" cy="6888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3" cy="34560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CBEFD76-7C2A-4935-8C38-56F61F4F8D2E}" type="datetimeFigureOut">
              <a:rPr lang="cs-CZ" smtClean="0"/>
              <a:t>08.11.2022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4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4952" y="6542560"/>
            <a:ext cx="4341443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2F0BD51-4C3B-4285-B690-33D827EDD7E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9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USES_koncepce</a:t>
            </a:r>
            <a:r>
              <a:rPr lang="cs-CZ" dirty="0" smtClean="0"/>
              <a:t>- Cheb,</a:t>
            </a:r>
            <a:r>
              <a:rPr lang="cs-CZ" baseline="0" dirty="0" smtClean="0"/>
              <a:t> Ostrov, za AOPK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73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Jakýkoliv další jiný </a:t>
            </a:r>
            <a:r>
              <a:rPr lang="cs-CZ" dirty="0" err="1" smtClean="0"/>
              <a:t>shp</a:t>
            </a:r>
            <a:r>
              <a:rPr lang="cs-CZ" dirty="0" smtClean="0"/>
              <a:t> může být</a:t>
            </a:r>
            <a:r>
              <a:rPr lang="cs-CZ" baseline="0" dirty="0" smtClean="0"/>
              <a:t> zpracovaný, když  přijde pasport , budou jiná data. Každá aktualizace </a:t>
            </a:r>
            <a:r>
              <a:rPr lang="cs-CZ" baseline="0" smtClean="0"/>
              <a:t>je vítána.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7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Byly vymezeny HSOU.</a:t>
            </a:r>
          </a:p>
          <a:p>
            <a:r>
              <a:rPr lang="cs-CZ" dirty="0" smtClean="0"/>
              <a:t>Pro tyto HSOU mají</a:t>
            </a:r>
            <a:r>
              <a:rPr lang="cs-CZ" baseline="0" dirty="0" smtClean="0"/>
              <a:t> být zpracovány případové studie.</a:t>
            </a:r>
          </a:p>
          <a:p>
            <a:r>
              <a:rPr lang="cs-CZ" baseline="0" dirty="0" smtClean="0"/>
              <a:t>Dělá je OOR, oddělení sekretariát regionální stálé konference.</a:t>
            </a:r>
          </a:p>
          <a:p>
            <a:r>
              <a:rPr lang="cs-CZ" baseline="0" dirty="0" smtClean="0"/>
              <a:t>Jsou to naše 2 známé pilíře, sbírali je problémy a záměry.</a:t>
            </a:r>
          </a:p>
          <a:p>
            <a:r>
              <a:rPr lang="cs-CZ" baseline="0" dirty="0" smtClean="0"/>
              <a:t>Bylo to víc s ohledem na dotační možnosti.</a:t>
            </a:r>
          </a:p>
          <a:p>
            <a:r>
              <a:rPr lang="cs-CZ" baseline="0" dirty="0" smtClean="0"/>
              <a:t>Chtěla jsem, aby jste tuto informaci měli, že se tyhle studie pro naše 3 ORP připravují.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42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Jelikož byl šibeniční termín na</a:t>
            </a:r>
            <a:r>
              <a:rPr lang="cs-CZ" baseline="0" dirty="0" smtClean="0"/>
              <a:t> vymezení center od MMR.</a:t>
            </a:r>
          </a:p>
          <a:p>
            <a:r>
              <a:rPr lang="cs-CZ" baseline="0" dirty="0" smtClean="0"/>
              <a:t>Dovolili jsme si centra stanovit kvalifikovaným odhadem, na základě místní znalosti a na základě, že jsme malý kraj.</a:t>
            </a:r>
          </a:p>
          <a:p>
            <a:r>
              <a:rPr lang="cs-CZ" dirty="0" smtClean="0"/>
              <a:t>Vyhodnocovala se základní kritéria,</a:t>
            </a:r>
          </a:p>
          <a:p>
            <a:r>
              <a:rPr lang="cs-CZ" dirty="0" smtClean="0"/>
              <a:t>specifická kritéria, která jsme z titulu toho, že jsme strukturálně postiženy region trochu</a:t>
            </a:r>
            <a:r>
              <a:rPr lang="cs-CZ" baseline="0" dirty="0" smtClean="0"/>
              <a:t> ohnuli, tak aby ve vymezených centrech bylo co nejvíce obcí. A mohlo co nejvíce obcí žádat.</a:t>
            </a:r>
            <a:endParaRPr lang="cs-CZ" dirty="0" smtClean="0"/>
          </a:p>
          <a:p>
            <a:r>
              <a:rPr lang="cs-CZ" dirty="0" smtClean="0"/>
              <a:t>Ale jelikož do výpočtu spadá i dojížďka,</a:t>
            </a:r>
            <a:r>
              <a:rPr lang="cs-CZ" baseline="0" dirty="0" smtClean="0"/>
              <a:t> vyjížďka, </a:t>
            </a:r>
            <a:r>
              <a:rPr lang="cs-CZ" dirty="0" smtClean="0"/>
              <a:t>vývoj počtu obyvatel v uplynulých 20 letech, </a:t>
            </a:r>
          </a:p>
          <a:p>
            <a:r>
              <a:rPr lang="cs-CZ" dirty="0" smtClean="0"/>
              <a:t>vývoj trvale obydlených bytů v uplynulých 20 letech, tedy</a:t>
            </a:r>
            <a:r>
              <a:rPr lang="cs-CZ" baseline="0" dirty="0" smtClean="0"/>
              <a:t> data z nového Sčítání SLBD 2021.</a:t>
            </a:r>
            <a:endParaRPr lang="cs-CZ" dirty="0" smtClean="0"/>
          </a:p>
          <a:p>
            <a:r>
              <a:rPr lang="cs-CZ" dirty="0" smtClean="0"/>
              <a:t>časová</a:t>
            </a:r>
            <a:r>
              <a:rPr lang="cs-CZ" baseline="0" dirty="0" smtClean="0"/>
              <a:t> dostupnost centra ze sídla s trvalou obytnou funkcí – </a:t>
            </a:r>
            <a:r>
              <a:rPr lang="cs-CZ" baseline="0" dirty="0" err="1" smtClean="0"/>
              <a:t>Gisovská</a:t>
            </a:r>
            <a:r>
              <a:rPr lang="cs-CZ" baseline="0" dirty="0" smtClean="0"/>
              <a:t> analýza ,</a:t>
            </a:r>
          </a:p>
          <a:p>
            <a:r>
              <a:rPr lang="cs-CZ" baseline="0" dirty="0" smtClean="0"/>
              <a:t>Dohodli jsme se, že do naší úplné aktualizace ÚAP uděláme stanovení center ještě jednou (už ne kvalifikovaným odhadem, ale přesným výpočtem).</a:t>
            </a:r>
          </a:p>
          <a:p>
            <a:r>
              <a:rPr lang="cs-CZ" baseline="0" dirty="0" smtClean="0"/>
              <a:t>+ data z nového Sčítání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07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 proto tady avizuji budoucí žádost o spolupráci. Budeme</a:t>
            </a:r>
            <a:r>
              <a:rPr lang="cs-CZ" baseline="0" dirty="0" smtClean="0"/>
              <a:t> potřebovat znát občanskou vybavenost obcí a měst.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4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Dávali jsme připomínky (minulý týden) k nástroji ETL.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02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Dávali jsme připomínky (minulý týden) k nástroji ETL.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33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Dávali jsme připomínky (minulý týden) k nástroji ETL.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0BD51-4C3B-4285-B690-33D827EDD7EA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9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DF51B-D342-4289-82CC-128604CC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AB550-134A-4E37-8E30-EDC4EDE28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C47E0B-2075-454E-8A93-6FFAC6B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120C3D-4A06-4D0B-AB57-8BBBF0E0AF84}" type="datetimeFigureOut">
              <a:rPr lang="cs-CZ" smtClean="0"/>
              <a:pPr/>
              <a:t>08.11.2022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4D7109-F06A-4D03-A88D-FD257F8A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3DD79-A9AF-49C2-9859-3B3A78A6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EE727C-E27F-4158-931F-2B5D89529EE7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BE92647-9B19-47C1-AC66-2A3B5435A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29116"/>
            <a:ext cx="1808285" cy="82136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4704293-3023-47BE-BA62-4E76687DA0B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6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0D4B5-57AE-439E-A207-2FAD2B9A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299FD2-8BF8-47A9-8C1F-C1F77F3F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12949E-5C91-4C45-9BE6-A3F89A18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941B2-D0C0-478A-8E56-6A0B0A27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45231-B470-43E1-82E4-766F8286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8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15EF97-7185-4608-A422-FB7794FAF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18B553-187F-4EE7-9D2C-2CC5453E9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63B997-8FA4-4429-9199-496CB8F2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00ABDB-BF76-4EB4-9DE3-1A8BF1B6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DD04C-E2D7-4360-B229-FBE4964B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0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384D4-6C23-48F8-87EA-6B2C8A06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425298" cy="1325563"/>
          </a:xfrm>
        </p:spPr>
        <p:txBody>
          <a:bodyPr/>
          <a:lstStyle>
            <a:lvl1pPr>
              <a:defRPr cap="small" baseline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F2F447-7429-4253-847F-66ECD0B12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8A645-DF94-4B24-84F9-376CA350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12. 1. 2022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6C7E6D-4642-4F68-89C7-DC6BB432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FF40FC-0211-40A2-834E-3BF50AAE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2B4006-6C57-4B75-A227-F9674B317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1313" y="365125"/>
            <a:ext cx="923860" cy="102549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CC95369E-32CA-42BF-A6A9-975A06D9BE5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80221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D6390-1764-46F0-93A9-F97CCD48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FEEF3B-E65D-488E-A14B-F0F91D28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12. 1. 2022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2F30D-B9A3-421A-AD39-7DC05DAB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67469-136A-4E11-BBFD-074A3995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4ABAE3-56FF-436C-81D5-2781A4687AB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492918F-F2AC-4486-96D0-1FFF4B35C456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3127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2A137061-5A75-4E8C-BE6D-98BB0675C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39165" y="5048728"/>
            <a:ext cx="1808285" cy="8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680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7CFC8-3561-49B6-AC61-4C117DCD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531C90-2084-48F2-95EC-7022D5D32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EF2EB37-460B-45DB-AFFB-E8092E3F8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EDB0E0-7325-4273-BD0C-FC188DB3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D0CBA1-01AF-4396-BD95-C32CE09B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78FFEE-B44D-47DA-A9CF-559F5D8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81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A7F49-8836-4674-AF61-0963C70F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5D4ABE-BBC7-4871-BA75-A9A02529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785536-B557-40AB-A0A8-5B34184E7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D4D22CA-09E8-4779-A2F6-8B599FBA7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480AFF-8B10-48BF-9F34-64949D8D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7F2D05-025B-482D-AD8D-88803D07A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16138E-7332-4418-B8A2-D4D59B10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8B99DD0-11C7-4317-A6CD-130080DE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93268-82EA-412A-974B-7CD04C1F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C9B631-2EB8-4DAB-B4EA-1ABF6D68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718FA0-9851-4586-A89A-C89328518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6327C0-7258-4D58-B229-4CC39CEB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2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AF43A1-4C2A-4268-9391-1B772D37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412016-4F82-47F6-A3D4-60E6AC30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62B538-5A5C-4F87-A21D-75F62E96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7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2F201-3C6B-44A2-8A39-4AEC9BFD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8EF82-554B-4591-A002-46B6F4FB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888B098-317A-4A06-B0F1-DD43C79A7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35E8E4-4205-413F-9DF6-939D2CC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0EB586-D56D-4CAC-9AF7-ADEE34CE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447AA7-0BB0-4504-B0C7-D8D6E7A0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36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EDA98-3911-4527-A510-1B735B88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5CE3B63-2462-4F45-A518-2441E8EFE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872B1B0-2D7F-47FB-AD67-41AF63A5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C7258A-4891-45FA-8DBC-13FD57C7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718776-5DE4-4D6D-89E3-4ADF5218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DE1D7-49E0-4ADA-BF03-8026C9D3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5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2935FE0-853B-4DCF-BBF1-D3A98163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B08FDD0-3211-4B90-8ABC-0ED5D502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4D47BC-12F7-4A7C-9A19-2CBA9E433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3. 1. 2022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70127-E519-4439-9214-B4EA32BDF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517DE0-46C2-4EE9-A33F-8408F6FA9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BAE3-56FF-436C-81D5-2781A4687A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486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ana.kavalkova@kr-karlovarsky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r.cz/cs/ministerstvo/stavebni-pravo/stanoviska-a-metodiky/stanoviska-odboru-uzemniho-planovani-mmr/3-uzemne-planovaci-podklady-a-jejich-aktualizace" TargetMode="External"/><Relationship Id="rId2" Type="http://schemas.openxmlformats.org/officeDocument/2006/relationships/hyperlink" Target="https://www.uur.cz/stanoviska-a-metodiky/platna-stanoviska-a-metodi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4630B-80DE-47B1-BE44-9ABDE9D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992" y="2582945"/>
            <a:ext cx="10791647" cy="169972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44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ÚAP </a:t>
            </a:r>
            <a:br>
              <a:rPr lang="cs-CZ" sz="44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D06E21-22DA-46B6-9C4D-2DAA40B6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92" y="4901735"/>
            <a:ext cx="3571336" cy="47777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8. 11. 2022</a:t>
            </a:r>
            <a:endParaRPr lang="cs-CZ" sz="20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81B882D1-A07D-4DF2-AD65-E4E8306857C7}"/>
              </a:ext>
            </a:extLst>
          </p:cNvPr>
          <p:cNvSpPr txBox="1">
            <a:spLocks/>
          </p:cNvSpPr>
          <p:nvPr/>
        </p:nvSpPr>
        <p:spPr>
          <a:xfrm>
            <a:off x="7047781" y="5589918"/>
            <a:ext cx="4459858" cy="642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20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Irovská</a:t>
            </a:r>
            <a:endParaRPr lang="cs-CZ" sz="20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 </a:t>
            </a:r>
            <a:r>
              <a:rPr lang="cs-CZ" sz="16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regionálního rozvoje, KÚKK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6701400-D0C1-428F-9F06-75BD502F02E0}"/>
              </a:ext>
            </a:extLst>
          </p:cNvPr>
          <p:cNvSpPr txBox="1">
            <a:spLocks/>
          </p:cNvSpPr>
          <p:nvPr/>
        </p:nvSpPr>
        <p:spPr>
          <a:xfrm>
            <a:off x="715992" y="4329763"/>
            <a:ext cx="10791647" cy="477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sz="20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789069"/>
              </p:ext>
            </p:extLst>
          </p:nvPr>
        </p:nvGraphicFramePr>
        <p:xfrm>
          <a:off x="1203912" y="-1"/>
          <a:ext cx="9525964" cy="672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Acrobat Document" r:id="rId4" imgW="8010213" imgH="5676773" progId="AcroExch.Document.DC">
                  <p:embed/>
                </p:oleObj>
              </mc:Choice>
              <mc:Fallback>
                <p:oleObj name="Acrobat Document" r:id="rId4" imgW="8010213" imgH="56767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3912" y="-1"/>
                        <a:ext cx="9525964" cy="672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924" y="350972"/>
            <a:ext cx="10515600" cy="1325563"/>
          </a:xfrm>
        </p:spPr>
        <p:txBody>
          <a:bodyPr/>
          <a:lstStyle/>
          <a:p>
            <a:r>
              <a:rPr lang="cs-CZ" b="1" cap="small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skupina ÚAP – </a:t>
            </a:r>
            <a:r>
              <a:rPr lang="cs-CZ" sz="3600" b="1" cap="small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 osídlení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924" y="1508760"/>
            <a:ext cx="5730346" cy="45494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51270" y="1508760"/>
            <a:ext cx="5524500" cy="454941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Budeme potřebovat spolupráci </a:t>
            </a:r>
          </a:p>
          <a:p>
            <a:r>
              <a:rPr lang="cs-CZ" dirty="0"/>
              <a:t>shp SidlaSpad_b</a:t>
            </a:r>
          </a:p>
          <a:p>
            <a:r>
              <a:rPr lang="cs-CZ" dirty="0" err="1" smtClean="0"/>
              <a:t>shp</a:t>
            </a:r>
            <a:r>
              <a:rPr lang="cs-CZ" dirty="0" smtClean="0"/>
              <a:t> SidlaVybav_b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nový pracovní shp – polygony obcí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7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skupina ÚAP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Další informace (3)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4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686192" cy="1325563"/>
          </a:xfrm>
        </p:spPr>
        <p:txBody>
          <a:bodyPr/>
          <a:lstStyle/>
          <a:p>
            <a:r>
              <a:rPr lang="cs-CZ" b="1" dirty="0"/>
              <a:t>Pracovní skupina </a:t>
            </a:r>
            <a:r>
              <a:rPr lang="cs-CZ" b="1" dirty="0" smtClean="0"/>
              <a:t>ÚAP – </a:t>
            </a:r>
            <a:r>
              <a:rPr lang="cs-CZ" sz="4000" b="1" dirty="0" smtClean="0"/>
              <a:t>Digitalizace a standardizace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4510"/>
            <a:ext cx="10854690" cy="438245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Územní plán </a:t>
            </a:r>
          </a:p>
          <a:p>
            <a:r>
              <a:rPr lang="cs-CZ" dirty="0" smtClean="0"/>
              <a:t>Vydání vyhlášky k jednotnému standardu s účinností k </a:t>
            </a:r>
            <a:r>
              <a:rPr lang="cs-CZ" dirty="0" smtClean="0">
                <a:solidFill>
                  <a:srgbClr val="FF0000"/>
                </a:solidFill>
              </a:rPr>
              <a:t>1.1. 2023</a:t>
            </a:r>
          </a:p>
          <a:p>
            <a:r>
              <a:rPr lang="cs-CZ" dirty="0" smtClean="0"/>
              <a:t>Zadání veřejné zakázky na úpravu ETL nástroje + metodiky (Q4/2022) – </a:t>
            </a:r>
            <a:r>
              <a:rPr lang="cs-CZ" dirty="0" smtClean="0">
                <a:solidFill>
                  <a:srgbClr val="FF0000"/>
                </a:solidFill>
              </a:rPr>
              <a:t>výstup Q1/2023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Zásady územního rozvoje </a:t>
            </a:r>
            <a:r>
              <a:rPr lang="cs-CZ" dirty="0" smtClean="0">
                <a:solidFill>
                  <a:srgbClr val="002060"/>
                </a:solidFill>
              </a:rPr>
              <a:t>– zadání veřejné zakázky na datový model (Q1/2023), </a:t>
            </a:r>
            <a:r>
              <a:rPr lang="cs-CZ" dirty="0" smtClean="0">
                <a:solidFill>
                  <a:srgbClr val="FF0000"/>
                </a:solidFill>
              </a:rPr>
              <a:t>výstup pro vyhlášku Q3/2023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B0F0"/>
                </a:solidFill>
              </a:rPr>
              <a:t>Územně analytické podklady </a:t>
            </a:r>
            <a:r>
              <a:rPr lang="cs-CZ" b="1" dirty="0" smtClean="0">
                <a:solidFill>
                  <a:srgbClr val="002060"/>
                </a:solidFill>
              </a:rPr>
              <a:t>– zadání veřejné zakázky na datový model (Q1/2023), </a:t>
            </a:r>
            <a:r>
              <a:rPr lang="cs-CZ" b="1" dirty="0" smtClean="0">
                <a:solidFill>
                  <a:srgbClr val="FF0000"/>
                </a:solidFill>
              </a:rPr>
              <a:t>výstup pro vyhlášku Q3/2023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3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85131" cy="1325563"/>
          </a:xfrm>
        </p:spPr>
        <p:txBody>
          <a:bodyPr/>
          <a:lstStyle/>
          <a:p>
            <a:r>
              <a:rPr lang="cs-CZ" b="1" dirty="0"/>
              <a:t>Pracovní skupina </a:t>
            </a:r>
            <a:r>
              <a:rPr lang="cs-CZ" b="1" dirty="0" smtClean="0"/>
              <a:t>ÚAP – </a:t>
            </a:r>
            <a:r>
              <a:rPr lang="cs-CZ" sz="4000" b="1" dirty="0"/>
              <a:t>Digitalizace </a:t>
            </a:r>
            <a:r>
              <a:rPr lang="cs-CZ" sz="4000" b="1" dirty="0" smtClean="0"/>
              <a:t>a standardizace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4510"/>
            <a:ext cx="10854690" cy="438245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Jednotná databáze ÚAP</a:t>
            </a:r>
          </a:p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Konkrétní cíle projektu</a:t>
            </a:r>
            <a:r>
              <a:rPr lang="cs-CZ" dirty="0" smtClean="0">
                <a:solidFill>
                  <a:srgbClr val="002060"/>
                </a:solidFill>
              </a:rPr>
              <a:t>:</a:t>
            </a:r>
          </a:p>
          <a:p>
            <a:r>
              <a:rPr lang="cs-CZ" dirty="0" smtClean="0"/>
              <a:t>Vytvoření </a:t>
            </a:r>
            <a:r>
              <a:rPr lang="cs-CZ" dirty="0"/>
              <a:t>jednotného datového modelu a výměnného formátu pro databázi ÚAP </a:t>
            </a:r>
            <a:r>
              <a:rPr lang="cs-CZ" dirty="0" smtClean="0"/>
              <a:t>včetně </a:t>
            </a:r>
            <a:r>
              <a:rPr lang="cs-CZ" dirty="0"/>
              <a:t>katalogu jevů </a:t>
            </a:r>
            <a:r>
              <a:rPr lang="cs-CZ" dirty="0" smtClean="0"/>
              <a:t>ÚAP</a:t>
            </a:r>
          </a:p>
          <a:p>
            <a:r>
              <a:rPr lang="cs-CZ" dirty="0"/>
              <a:t>Vytvoření validačního nástroje </a:t>
            </a:r>
            <a:endParaRPr lang="cs-CZ" dirty="0" smtClean="0"/>
          </a:p>
          <a:p>
            <a:r>
              <a:rPr lang="cs-CZ" dirty="0"/>
              <a:t>Pořízení datového obsahu pro jednotnou databázi ÚAP formou konsolidace dat ze stávajících databází ÚAP krajských úřad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4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976338" cy="1325563"/>
          </a:xfrm>
        </p:spPr>
        <p:txBody>
          <a:bodyPr/>
          <a:lstStyle/>
          <a:p>
            <a:r>
              <a:rPr lang="cs-CZ" b="1" dirty="0"/>
              <a:t>Pracovní skupina </a:t>
            </a:r>
            <a:r>
              <a:rPr lang="cs-CZ" b="1" dirty="0" smtClean="0"/>
              <a:t>ÚAP – </a:t>
            </a:r>
            <a:r>
              <a:rPr lang="cs-CZ" sz="4000" b="1" dirty="0" smtClean="0"/>
              <a:t>Digitalizace a standardizace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4510"/>
            <a:ext cx="10854690" cy="4382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Jednotná databáze ÚAP</a:t>
            </a:r>
          </a:p>
          <a:p>
            <a:pPr marL="0" indent="0">
              <a:buNone/>
            </a:pPr>
            <a:r>
              <a:rPr lang="cs-CZ" dirty="0"/>
              <a:t>Harmonogram projektu (2 fáze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smtClean="0"/>
              <a:t>leden/2023 - září/2023 </a:t>
            </a:r>
            <a:r>
              <a:rPr lang="cs-CZ" dirty="0"/>
              <a:t>- JVF ÚAP pro předávání a sdílení dat databáze ÚAP, dodání kontrolního nástroje pro validitu dat a vytvoření katalogu sledovaných jevů ÚAP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říjen/2023 - prosince/2024 - </a:t>
            </a:r>
            <a:r>
              <a:rPr lang="cs-CZ" dirty="0"/>
              <a:t>Pořízení datového obsahu pro jednotnou databázi ÚAP formou konsolidace dat ze stávajících databází </a:t>
            </a:r>
            <a:r>
              <a:rPr lang="cs-CZ" dirty="0" smtClean="0"/>
              <a:t>KÚ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F0"/>
                </a:solidFill>
              </a:rPr>
              <a:t>Průběžně probíhá spolupráce </a:t>
            </a:r>
            <a:r>
              <a:rPr lang="cs-CZ" dirty="0">
                <a:solidFill>
                  <a:srgbClr val="00B0F0"/>
                </a:solidFill>
              </a:rPr>
              <a:t>v rámci </a:t>
            </a:r>
            <a:r>
              <a:rPr lang="cs-CZ" dirty="0" smtClean="0">
                <a:solidFill>
                  <a:srgbClr val="00B0F0"/>
                </a:solidFill>
              </a:rPr>
              <a:t>pracovní skupiny  </a:t>
            </a:r>
            <a:r>
              <a:rPr lang="cs-CZ" dirty="0">
                <a:solidFill>
                  <a:srgbClr val="00B0F0"/>
                </a:solidFill>
              </a:rPr>
              <a:t>s </a:t>
            </a:r>
            <a:r>
              <a:rPr lang="cs-CZ" dirty="0" smtClean="0">
                <a:solidFill>
                  <a:srgbClr val="00B0F0"/>
                </a:solidFill>
              </a:rPr>
              <a:t>zástupci krajských úřadů </a:t>
            </a:r>
            <a:r>
              <a:rPr lang="cs-CZ" dirty="0"/>
              <a:t>(zatím proběhla diskuze o DI/TI</a:t>
            </a:r>
            <a:r>
              <a:rPr lang="cs-CZ" dirty="0" smtClean="0"/>
              <a:t>).</a:t>
            </a:r>
            <a:endParaRPr lang="cs-CZ" dirty="0" smtClean="0">
              <a:solidFill>
                <a:srgbClr val="00B0F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8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A851E-E99B-4750-BBF6-19A8C996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215"/>
            <a:ext cx="10515600" cy="82723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6AA450-4FD9-4687-8C2B-3B4210CA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C9E3BC-7C89-42EB-ADDB-98346F69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266672C3-5C9C-4D0E-8DE0-717366E62832}"/>
              </a:ext>
            </a:extLst>
          </p:cNvPr>
          <p:cNvSpPr txBox="1">
            <a:spLocks/>
          </p:cNvSpPr>
          <p:nvPr/>
        </p:nvSpPr>
        <p:spPr>
          <a:xfrm>
            <a:off x="838200" y="4575023"/>
            <a:ext cx="6269610" cy="139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2000" b="1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Irovská</a:t>
            </a:r>
            <a:endParaRPr lang="cs-CZ" sz="20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plánování, odbor regionálního </a:t>
            </a:r>
            <a:r>
              <a:rPr lang="cs-CZ" sz="16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rozvoje, KÚKK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jana.irovska@kr-karlovarsky.cz</a:t>
            </a:r>
            <a:endParaRPr lang="cs-CZ" sz="16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354 222 </a:t>
            </a:r>
            <a:r>
              <a:rPr lang="cs-CZ" sz="1600" dirty="0" smtClean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559 </a:t>
            </a:r>
            <a:endParaRPr lang="cs-CZ" sz="1600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2E7D4-58E3-44C1-A8EE-932E7080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82" y="127811"/>
            <a:ext cx="11368725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Pracovní skupina </a:t>
            </a:r>
            <a:r>
              <a:rPr lang="cs-CZ" b="1" dirty="0" smtClean="0"/>
              <a:t>ÚAP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A2ABFE-2031-46B2-8A9D-DDC9F7FF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86" y="1528788"/>
            <a:ext cx="11481847" cy="4827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Které shp by bylo vhodné zpracovávat?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SoucVyuz_p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Rozvoj_UP_p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Zastav_Uz</a:t>
            </a:r>
            <a:r>
              <a:rPr lang="cs-CZ" dirty="0" err="1" smtClean="0"/>
              <a:t>_p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USES_UP_p</a:t>
            </a:r>
            <a:endParaRPr lang="cs-CZ" dirty="0" smtClean="0"/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USES_koncepce_p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7EA045-CE03-44F3-87C0-63978FDD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CE525F-55D1-4DAE-B983-D82A5673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6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skupina ÚAP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Které shp by bylo vhodné </a:t>
            </a:r>
            <a:r>
              <a:rPr lang="cs-CZ" dirty="0" smtClean="0"/>
              <a:t>zpracovávat?</a:t>
            </a:r>
          </a:p>
          <a:p>
            <a:endParaRPr lang="cs-CZ" dirty="0" smtClean="0"/>
          </a:p>
          <a:p>
            <a:r>
              <a:rPr lang="cs-CZ" dirty="0" err="1" smtClean="0"/>
              <a:t>REZZO_b</a:t>
            </a:r>
            <a:r>
              <a:rPr lang="cs-CZ" dirty="0" smtClean="0"/>
              <a:t>  </a:t>
            </a:r>
          </a:p>
          <a:p>
            <a:r>
              <a:rPr lang="cs-CZ" dirty="0" smtClean="0"/>
              <a:t>Vod </a:t>
            </a:r>
            <a:r>
              <a:rPr lang="cs-CZ" dirty="0" err="1" smtClean="0"/>
              <a:t>Zdr_op</a:t>
            </a:r>
            <a:endParaRPr lang="cs-CZ" dirty="0" smtClean="0"/>
          </a:p>
          <a:p>
            <a:r>
              <a:rPr lang="cs-CZ" dirty="0" err="1" smtClean="0"/>
              <a:t>Elektrarna_b</a:t>
            </a:r>
            <a:endParaRPr lang="cs-CZ" dirty="0" smtClean="0"/>
          </a:p>
          <a:p>
            <a:r>
              <a:rPr lang="cs-CZ" dirty="0" err="1" smtClean="0"/>
              <a:t>StaniceHZS_b</a:t>
            </a:r>
            <a:r>
              <a:rPr lang="cs-CZ" dirty="0" smtClean="0"/>
              <a:t> - zkontrolovat</a:t>
            </a:r>
            <a:endParaRPr lang="cs-CZ" dirty="0"/>
          </a:p>
          <a:p>
            <a:r>
              <a:rPr lang="cs-CZ" dirty="0" err="1" smtClean="0"/>
              <a:t>PolicieObj_b,p</a:t>
            </a:r>
            <a:r>
              <a:rPr lang="cs-CZ" dirty="0" smtClean="0"/>
              <a:t> - zkontrolovat</a:t>
            </a:r>
          </a:p>
          <a:p>
            <a:r>
              <a:rPr lang="cs-CZ" dirty="0" err="1" smtClean="0"/>
              <a:t>OstatZarIZS_b</a:t>
            </a:r>
            <a:r>
              <a:rPr lang="cs-CZ" dirty="0" smtClean="0"/>
              <a:t> - zkontrolovat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3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skupina ÚAP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Další informace (1)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0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skupina </a:t>
            </a:r>
            <a:r>
              <a:rPr lang="cs-CZ" b="1" dirty="0" smtClean="0"/>
              <a:t>ÚAP – </a:t>
            </a:r>
            <a:r>
              <a:rPr lang="cs-CZ" sz="3600" b="1" dirty="0" smtClean="0"/>
              <a:t>HSOÚ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204"/>
            <a:ext cx="10076727" cy="45907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Případové studie pro hospodářsky a sociálně ohrožená území tzv. „HSOÚ“</a:t>
            </a:r>
          </a:p>
          <a:p>
            <a:r>
              <a:rPr lang="cs-CZ" dirty="0" smtClean="0"/>
              <a:t>Pro ORP Sokolov (odevzdáno na MMR)</a:t>
            </a:r>
          </a:p>
          <a:p>
            <a:r>
              <a:rPr lang="cs-CZ" dirty="0" smtClean="0"/>
              <a:t>ORP Kraslice, ORP Ostrov (rozpracováno)</a:t>
            </a:r>
          </a:p>
          <a:p>
            <a:r>
              <a:rPr lang="cs-CZ" dirty="0" smtClean="0"/>
              <a:t>Detailní informace má ORR, oddělení sekretariát regionální stálé konference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8. 11. 2022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ABAE3-56FF-436C-81D5-2781A4687AB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Pracovní skupina ÚAP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Další informace (2)</a:t>
            </a:r>
            <a:endParaRPr lang="cs-CZ" sz="4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606" y="341975"/>
            <a:ext cx="10451939" cy="1325563"/>
          </a:xfrm>
        </p:spPr>
        <p:txBody>
          <a:bodyPr/>
          <a:lstStyle/>
          <a:p>
            <a:r>
              <a:rPr lang="cs-CZ" b="1" dirty="0"/>
              <a:t>Pracovní skupina </a:t>
            </a:r>
            <a:r>
              <a:rPr lang="cs-CZ" b="1" dirty="0" smtClean="0"/>
              <a:t>ÚAP – </a:t>
            </a:r>
            <a:r>
              <a:rPr lang="cs-CZ" sz="3600" b="1" dirty="0" smtClean="0"/>
              <a:t>centra osídlení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58410"/>
            <a:ext cx="10797073" cy="489794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Centra osídlení ČR – vymezení vyšších a středních center a metodický postup pro vymezení nižších a malých center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Webové stránky ÚÚR </a:t>
            </a:r>
            <a:r>
              <a:rPr lang="cs-CZ" dirty="0" smtClean="0"/>
              <a:t>(v části Stanoviska a metodiky, Aktuality)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Webové stránky MMR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sz="2000" dirty="0" smtClean="0"/>
              <a:t>vytváří podmínky pro sjednocení a jednotné metodické vedení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územně plánovací činnosti krajů</a:t>
            </a:r>
          </a:p>
          <a:p>
            <a:pPr>
              <a:buFontTx/>
              <a:buChar char="-"/>
            </a:pPr>
            <a:r>
              <a:rPr lang="cs-CZ" sz="2000" dirty="0" smtClean="0"/>
              <a:t>slouží i pro účely strategického plánování na úrovni krajů i státu</a:t>
            </a:r>
          </a:p>
          <a:p>
            <a:pPr>
              <a:buFontTx/>
              <a:buChar char="-"/>
            </a:pPr>
            <a:r>
              <a:rPr lang="cs-CZ" sz="2000" dirty="0" smtClean="0"/>
              <a:t>umožňuje vymezeným centrům požádat si o finanční podporu  z IROP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specifický cíl 6.1. Podpora udržitelné mobility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8. 11. 2022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ABAE3-56FF-436C-81D5-2781A4687AB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3127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13" y="3039839"/>
            <a:ext cx="2353260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3495" cy="1325563"/>
          </a:xfrm>
        </p:spPr>
        <p:txBody>
          <a:bodyPr/>
          <a:lstStyle/>
          <a:p>
            <a:r>
              <a:rPr lang="cs-CZ" b="1" dirty="0"/>
              <a:t>Pracovní skupina ÚAP – </a:t>
            </a:r>
            <a:r>
              <a:rPr lang="cs-CZ" sz="3600" b="1" dirty="0"/>
              <a:t>centra osídlení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33" y="1539433"/>
            <a:ext cx="11184817" cy="4816917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6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8. 11. 2022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BAE3-56FF-436C-81D5-2781A4687AB2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BA5FC0-7883-43AB-3784-FC77F198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742714" cy="60608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837</Words>
  <Application>Microsoft Office PowerPoint</Application>
  <PresentationFormat>Širokoúhlá obrazovka</PresentationFormat>
  <Paragraphs>140</Paragraphs>
  <Slides>16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Acrobat Document</vt:lpstr>
      <vt:lpstr>Pracovní skupina ÚAP  </vt:lpstr>
      <vt:lpstr>Pracovní skupina ÚAP</vt:lpstr>
      <vt:lpstr>Pracovní skupina ÚAP</vt:lpstr>
      <vt:lpstr>Pracovní skupina ÚAP</vt:lpstr>
      <vt:lpstr>Pracovní skupina ÚAP – HSOÚ</vt:lpstr>
      <vt:lpstr>Pracovní skupina ÚAP</vt:lpstr>
      <vt:lpstr>Pracovní skupina ÚAP – centra osídlení</vt:lpstr>
      <vt:lpstr>Pracovní skupina ÚAP – centra osídlení</vt:lpstr>
      <vt:lpstr>Prezentace aplikace PowerPoint</vt:lpstr>
      <vt:lpstr>Prezentace aplikace PowerPoint</vt:lpstr>
      <vt:lpstr>Pracovní skupina ÚAP – centra osídlení</vt:lpstr>
      <vt:lpstr>Pracovní skupina ÚAP</vt:lpstr>
      <vt:lpstr>Pracovní skupina ÚAP – Digitalizace a standardizace</vt:lpstr>
      <vt:lpstr>Pracovní skupina ÚAP – Digitalizace a standardizace</vt:lpstr>
      <vt:lpstr>Pracovní skupina ÚAP – Digitalizace a standardizace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Kaválková Jana</dc:creator>
  <cp:lastModifiedBy>Irovská Jana</cp:lastModifiedBy>
  <cp:revision>211</cp:revision>
  <cp:lastPrinted>2022-01-03T17:22:29Z</cp:lastPrinted>
  <dcterms:created xsi:type="dcterms:W3CDTF">2021-12-29T15:49:03Z</dcterms:created>
  <dcterms:modified xsi:type="dcterms:W3CDTF">2022-11-08T06:59:03Z</dcterms:modified>
</cp:coreProperties>
</file>